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56" r:id="rId2"/>
    <p:sldId id="277" r:id="rId3"/>
    <p:sldId id="257" r:id="rId4"/>
    <p:sldId id="262" r:id="rId5"/>
    <p:sldId id="292" r:id="rId6"/>
    <p:sldId id="283" r:id="rId7"/>
    <p:sldId id="286" r:id="rId8"/>
    <p:sldId id="287" r:id="rId9"/>
    <p:sldId id="281" r:id="rId10"/>
    <p:sldId id="282" r:id="rId11"/>
    <p:sldId id="267" r:id="rId12"/>
    <p:sldId id="264" r:id="rId13"/>
    <p:sldId id="291" r:id="rId14"/>
    <p:sldId id="295" r:id="rId15"/>
    <p:sldId id="265" r:id="rId16"/>
    <p:sldId id="285" r:id="rId17"/>
    <p:sldId id="289" r:id="rId18"/>
    <p:sldId id="284" r:id="rId19"/>
    <p:sldId id="290" r:id="rId20"/>
    <p:sldId id="269" r:id="rId21"/>
    <p:sldId id="270" r:id="rId22"/>
    <p:sldId id="275" r:id="rId23"/>
    <p:sldId id="276" r:id="rId24"/>
    <p:sldId id="29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83EFC5F-E407-4442-900F-5F5CA899BC8B}">
          <p14:sldIdLst>
            <p14:sldId id="256"/>
            <p14:sldId id="277"/>
            <p14:sldId id="257"/>
            <p14:sldId id="262"/>
            <p14:sldId id="292"/>
            <p14:sldId id="283"/>
            <p14:sldId id="286"/>
            <p14:sldId id="287"/>
            <p14:sldId id="281"/>
            <p14:sldId id="282"/>
            <p14:sldId id="267"/>
            <p14:sldId id="264"/>
            <p14:sldId id="291"/>
            <p14:sldId id="295"/>
            <p14:sldId id="265"/>
            <p14:sldId id="285"/>
            <p14:sldId id="289"/>
            <p14:sldId id="284"/>
            <p14:sldId id="290"/>
            <p14:sldId id="269"/>
            <p14:sldId id="270"/>
            <p14:sldId id="275"/>
            <p14:sldId id="276"/>
            <p14:sldId id="29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DA01D1-F061-4B24-A61A-11F4919DC1A9}" type="datetimeFigureOut">
              <a:rPr lang="en-US" smtClean="0"/>
              <a:t>2/24/2024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C994CD-582B-4402-A3CA-0C09C0575C3B}" type="slidenum">
              <a:rPr lang="en-US" smtClean="0"/>
              <a:t>‹#›</a:t>
            </a:fld>
            <a:endParaRPr lang="en-US"/>
          </a:p>
        </p:txBody>
      </p:sp>
    </p:spTree>
    <p:extLst>
      <p:ext uri="{BB962C8B-B14F-4D97-AF65-F5344CB8AC3E}">
        <p14:creationId xmlns:p14="http://schemas.microsoft.com/office/powerpoint/2010/main" val="638797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C994CD-582B-4402-A3CA-0C09C0575C3B}" type="slidenum">
              <a:rPr lang="en-US" smtClean="0"/>
              <a:t>8</a:t>
            </a:fld>
            <a:endParaRPr lang="en-US"/>
          </a:p>
        </p:txBody>
      </p:sp>
    </p:spTree>
    <p:extLst>
      <p:ext uri="{BB962C8B-B14F-4D97-AF65-F5344CB8AC3E}">
        <p14:creationId xmlns:p14="http://schemas.microsoft.com/office/powerpoint/2010/main" val="32189005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2/24/2024</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2/24/2024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2/24/2024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2/24/2024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2/24/2024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2/24/2024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2/24/2024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2/24/2024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2/24/2024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2/24/2024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2/24/2024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2/24/2024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ieeexplore.ieee.org/author/37946645200" TargetMode="External"/><Relationship Id="rId2" Type="http://schemas.openxmlformats.org/officeDocument/2006/relationships/hyperlink" Target="https://ieeexplore.ieee.org/author/37089210467" TargetMode="External"/><Relationship Id="rId1" Type="http://schemas.openxmlformats.org/officeDocument/2006/relationships/slideLayout" Target="../slideLayouts/slideLayout7.xml"/><Relationship Id="rId6" Type="http://schemas.openxmlformats.org/officeDocument/2006/relationships/hyperlink" Target="https://ieeexplore.ieee.org/author/37088881877" TargetMode="External"/><Relationship Id="rId5" Type="http://schemas.openxmlformats.org/officeDocument/2006/relationships/hyperlink" Target="https://ieeexplore.ieee.org/author/37399602700" TargetMode="External"/><Relationship Id="rId4" Type="http://schemas.openxmlformats.org/officeDocument/2006/relationships/hyperlink" Target="https://ieeexplore.ieee.org/author/38202363700"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9FED2-4571-DA90-C767-36082D87FEB5}"/>
              </a:ext>
            </a:extLst>
          </p:cNvPr>
          <p:cNvSpPr>
            <a:spLocks noGrp="1"/>
          </p:cNvSpPr>
          <p:nvPr>
            <p:ph type="ctrTitle"/>
          </p:nvPr>
        </p:nvSpPr>
        <p:spPr>
          <a:xfrm>
            <a:off x="1305363" y="2599609"/>
            <a:ext cx="10221152" cy="1007814"/>
          </a:xfrm>
        </p:spPr>
        <p:txBody>
          <a:bodyPr/>
          <a:lstStyle/>
          <a:p>
            <a:pPr algn="ctr"/>
            <a:r>
              <a:rPr lang="en-GB" sz="2800" b="1" dirty="0">
                <a:solidFill>
                  <a:schemeClr val="bg1"/>
                </a:solidFill>
                <a:latin typeface="Arial" panose="020B0604020202020204" pitchFamily="34" charset="0"/>
                <a:cs typeface="Arial" panose="020B0604020202020204" pitchFamily="34" charset="0"/>
              </a:rPr>
              <a:t>SHRI SANT GAJANAN MAHARAJ COLLEGE OF ENGINEERING SHEGAON</a:t>
            </a:r>
            <a:br>
              <a:rPr lang="en-US" sz="2800" dirty="0">
                <a:solidFill>
                  <a:schemeClr val="bg1">
                    <a:lumMod val="50000"/>
                  </a:schemeClr>
                </a:solidFill>
                <a:latin typeface="Arial" panose="020B0604020202020204" pitchFamily="34" charset="0"/>
                <a:cs typeface="Arial" panose="020B0604020202020204" pitchFamily="34" charset="0"/>
              </a:rPr>
            </a:br>
            <a:br>
              <a:rPr lang="en-US" sz="2800" dirty="0">
                <a:solidFill>
                  <a:schemeClr val="bg1">
                    <a:lumMod val="50000"/>
                  </a:schemeClr>
                </a:solidFill>
                <a:latin typeface="Arial" panose="020B0604020202020204" pitchFamily="34" charset="0"/>
                <a:cs typeface="Arial" panose="020B0604020202020204" pitchFamily="34" charset="0"/>
              </a:rPr>
            </a:br>
            <a:r>
              <a:rPr lang="en-US" sz="2400" b="1" dirty="0">
                <a:effectLst/>
                <a:latin typeface="Arial" panose="020B0604020202020204" pitchFamily="34" charset="0"/>
                <a:cs typeface="Arial" panose="020B0604020202020204" pitchFamily="34" charset="0"/>
              </a:rPr>
              <a:t>Department Of Electronics and Telecommunication </a:t>
            </a:r>
            <a:br>
              <a:rPr lang="en-US" sz="2400" b="1" dirty="0">
                <a:effectLst/>
                <a:latin typeface="Arial" panose="020B0604020202020204" pitchFamily="34" charset="0"/>
                <a:cs typeface="Arial" panose="020B0604020202020204" pitchFamily="34" charset="0"/>
              </a:rPr>
            </a:br>
            <a:r>
              <a:rPr lang="en-US" sz="2400" b="1" dirty="0">
                <a:effectLst/>
                <a:latin typeface="Arial" panose="020B0604020202020204" pitchFamily="34" charset="0"/>
                <a:cs typeface="Arial" panose="020B0604020202020204" pitchFamily="34" charset="0"/>
              </a:rPr>
              <a:t>Engineering</a:t>
            </a:r>
            <a:endParaRPr lang="en-IN" sz="28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048E87C-7ACC-5328-72E9-86D4116E2A01}"/>
              </a:ext>
            </a:extLst>
          </p:cNvPr>
          <p:cNvSpPr txBox="1"/>
          <p:nvPr/>
        </p:nvSpPr>
        <p:spPr>
          <a:xfrm>
            <a:off x="1934656" y="4059284"/>
            <a:ext cx="8962565" cy="2462213"/>
          </a:xfrm>
          <a:prstGeom prst="rect">
            <a:avLst/>
          </a:prstGeom>
          <a:noFill/>
        </p:spPr>
        <p:txBody>
          <a:bodyPr wrap="square" rtlCol="0">
            <a:spAutoFit/>
          </a:bodyPr>
          <a:lstStyle/>
          <a:p>
            <a:r>
              <a:rPr lang="en-GB" sz="2400" b="1" dirty="0">
                <a:solidFill>
                  <a:schemeClr val="bg1"/>
                </a:solidFill>
                <a:latin typeface="Arial" panose="020B0604020202020204" pitchFamily="34" charset="0"/>
                <a:cs typeface="Arial" panose="020B0604020202020204" pitchFamily="34" charset="0"/>
              </a:rPr>
              <a:t>GROUP MEMBERS:-                       Name of GUIDE:-</a:t>
            </a:r>
          </a:p>
          <a:p>
            <a:pPr marL="342900" indent="-342900" algn="l">
              <a:buClr>
                <a:schemeClr val="bg1">
                  <a:lumMod val="50000"/>
                </a:schemeClr>
              </a:buClr>
              <a:buFont typeface="Wingdings" panose="05000000000000000000" pitchFamily="2" charset="2"/>
              <a:buChar char="§"/>
            </a:pPr>
            <a:r>
              <a:rPr lang="en-GB" sz="2400" dirty="0">
                <a:solidFill>
                  <a:schemeClr val="bg1"/>
                </a:solidFill>
                <a:latin typeface="Arial" panose="020B0604020202020204" pitchFamily="34" charset="0"/>
                <a:cs typeface="Arial" panose="020B0604020202020204" pitchFamily="34" charset="0"/>
              </a:rPr>
              <a:t>Anamika </a:t>
            </a:r>
            <a:r>
              <a:rPr lang="en-GB" sz="2400" dirty="0" err="1">
                <a:solidFill>
                  <a:schemeClr val="bg1"/>
                </a:solidFill>
                <a:latin typeface="Arial" panose="020B0604020202020204" pitchFamily="34" charset="0"/>
                <a:cs typeface="Arial" panose="020B0604020202020204" pitchFamily="34" charset="0"/>
              </a:rPr>
              <a:t>Rewale</a:t>
            </a:r>
            <a:r>
              <a:rPr lang="en-GB" sz="2400" dirty="0">
                <a:solidFill>
                  <a:schemeClr val="bg1"/>
                </a:solidFill>
                <a:latin typeface="Arial" panose="020B0604020202020204" pitchFamily="34" charset="0"/>
                <a:cs typeface="Arial" panose="020B0604020202020204" pitchFamily="34" charset="0"/>
              </a:rPr>
              <a:t>                           </a:t>
            </a:r>
            <a:r>
              <a:rPr lang="en-GB" sz="2400" dirty="0" err="1">
                <a:solidFill>
                  <a:schemeClr val="bg1"/>
                </a:solidFill>
                <a:latin typeface="Arial" panose="020B0604020202020204" pitchFamily="34" charset="0"/>
                <a:cs typeface="Arial" panose="020B0604020202020204" pitchFamily="34" charset="0"/>
              </a:rPr>
              <a:t>Dr.</a:t>
            </a:r>
            <a:r>
              <a:rPr lang="en-GB" sz="2400" dirty="0">
                <a:solidFill>
                  <a:schemeClr val="bg1"/>
                </a:solidFill>
                <a:latin typeface="Arial" panose="020B0604020202020204" pitchFamily="34" charset="0"/>
                <a:cs typeface="Arial" panose="020B0604020202020204" pitchFamily="34" charset="0"/>
              </a:rPr>
              <a:t> Rupesh Mahamune   </a:t>
            </a:r>
          </a:p>
          <a:p>
            <a:pPr marL="285750" indent="-285750" algn="l">
              <a:buClr>
                <a:schemeClr val="bg1">
                  <a:lumMod val="50000"/>
                </a:schemeClr>
              </a:buClr>
              <a:buFont typeface="Wingdings" panose="05000000000000000000" pitchFamily="2" charset="2"/>
              <a:buChar char="§"/>
            </a:pPr>
            <a:r>
              <a:rPr lang="en-GB" sz="2400" dirty="0">
                <a:solidFill>
                  <a:schemeClr val="bg1"/>
                </a:solidFill>
                <a:latin typeface="Arial" panose="020B0604020202020204" pitchFamily="34" charset="0"/>
                <a:cs typeface="Arial" panose="020B0604020202020204" pitchFamily="34" charset="0"/>
              </a:rPr>
              <a:t>Kirti Raut</a:t>
            </a:r>
          </a:p>
          <a:p>
            <a:pPr marL="285750" indent="-285750" algn="l">
              <a:buClr>
                <a:schemeClr val="bg1">
                  <a:lumMod val="50000"/>
                </a:schemeClr>
              </a:buClr>
              <a:buFont typeface="Wingdings" panose="05000000000000000000" pitchFamily="2" charset="2"/>
              <a:buChar char="§"/>
            </a:pPr>
            <a:r>
              <a:rPr lang="en-GB" sz="2400" dirty="0">
                <a:solidFill>
                  <a:schemeClr val="bg1"/>
                </a:solidFill>
                <a:latin typeface="Arial" panose="020B0604020202020204" pitchFamily="34" charset="0"/>
                <a:cs typeface="Arial" panose="020B0604020202020204" pitchFamily="34" charset="0"/>
              </a:rPr>
              <a:t>Abhishek Atole</a:t>
            </a:r>
          </a:p>
          <a:p>
            <a:pPr marL="285750" indent="-285750" algn="l">
              <a:buClr>
                <a:schemeClr val="bg1">
                  <a:lumMod val="50000"/>
                </a:schemeClr>
              </a:buClr>
              <a:buFont typeface="Wingdings" panose="05000000000000000000" pitchFamily="2" charset="2"/>
              <a:buChar char="§"/>
            </a:pPr>
            <a:r>
              <a:rPr lang="en-GB" sz="2400" dirty="0">
                <a:solidFill>
                  <a:schemeClr val="bg1"/>
                </a:solidFill>
                <a:latin typeface="Arial" panose="020B0604020202020204" pitchFamily="34" charset="0"/>
                <a:cs typeface="Arial" panose="020B0604020202020204" pitchFamily="34" charset="0"/>
              </a:rPr>
              <a:t>Abhishek Raut</a:t>
            </a:r>
          </a:p>
          <a:p>
            <a:pPr marL="285750" indent="-285750" algn="l">
              <a:buFont typeface="Wingdings" panose="05000000000000000000" pitchFamily="2" charset="2"/>
              <a:buChar char="§"/>
            </a:pPr>
            <a:endParaRPr lang="en-US" sz="1600" dirty="0">
              <a:solidFill>
                <a:schemeClr val="tx1">
                  <a:lumMod val="85000"/>
                  <a:lumOff val="15000"/>
                </a:schemeClr>
              </a:solidFill>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pic>
        <p:nvPicPr>
          <p:cNvPr id="1026" name="Picture 2" descr="ACM SSGMCE">
            <a:extLst>
              <a:ext uri="{FF2B5EF4-FFF2-40B4-BE49-F238E27FC236}">
                <a16:creationId xmlns:a16="http://schemas.microsoft.com/office/drawing/2014/main" id="{502FA102-F6ED-AF66-BEF5-5A8E41CB55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9588" y="1219599"/>
            <a:ext cx="1538773" cy="1154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05751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6A9B7E11-1B11-DE24-2ABC-ABCA09D5F5C2}"/>
              </a:ext>
            </a:extLst>
          </p:cNvPr>
          <p:cNvSpPr>
            <a:spLocks noGrp="1"/>
          </p:cNvSpPr>
          <p:nvPr>
            <p:ph type="title"/>
          </p:nvPr>
        </p:nvSpPr>
        <p:spPr>
          <a:xfrm>
            <a:off x="909147" y="796687"/>
            <a:ext cx="8761413" cy="706964"/>
          </a:xfrm>
        </p:spPr>
        <p:txBody>
          <a:bodyPr/>
          <a:lstStyle/>
          <a:p>
            <a:r>
              <a:rPr lang="en-US" b="1" i="0" dirty="0">
                <a:solidFill>
                  <a:srgbClr val="E3E3E3"/>
                </a:solidFill>
                <a:effectLst/>
                <a:latin typeface="Times New Roman" panose="02020603050405020304" pitchFamily="18" charset="0"/>
                <a:cs typeface="Times New Roman" panose="02020603050405020304" pitchFamily="18" charset="0"/>
              </a:rPr>
              <a:t>What are EMG Signals?</a:t>
            </a:r>
            <a:endParaRPr lang="en-US" dirty="0">
              <a:latin typeface="Times New Roman" panose="02020603050405020304" pitchFamily="18" charset="0"/>
              <a:cs typeface="Times New Roman" panose="02020603050405020304" pitchFamily="18" charset="0"/>
            </a:endParaRPr>
          </a:p>
        </p:txBody>
      </p:sp>
      <p:sp>
        <p:nvSpPr>
          <p:cNvPr id="12" name="Content Placeholder 11">
            <a:extLst>
              <a:ext uri="{FF2B5EF4-FFF2-40B4-BE49-F238E27FC236}">
                <a16:creationId xmlns:a16="http://schemas.microsoft.com/office/drawing/2014/main" id="{707AEE5D-1E9D-1A08-9DB6-199A4AF708F7}"/>
              </a:ext>
            </a:extLst>
          </p:cNvPr>
          <p:cNvSpPr>
            <a:spLocks noGrp="1"/>
          </p:cNvSpPr>
          <p:nvPr>
            <p:ph sz="half" idx="1"/>
          </p:nvPr>
        </p:nvSpPr>
        <p:spPr>
          <a:xfrm>
            <a:off x="796864" y="2273451"/>
            <a:ext cx="7308000" cy="4458929"/>
          </a:xfrm>
        </p:spPr>
        <p:txBody>
          <a:bodyPr>
            <a:normAutofit fontScale="85000" lnSpcReduction="20000"/>
          </a:bodyPr>
          <a:lstStyle/>
          <a:p>
            <a:pPr algn="just">
              <a:lnSpc>
                <a:spcPct val="120000"/>
              </a:lnSpc>
              <a:buFont typeface="Wingdings" panose="05000000000000000000" pitchFamily="2" charset="2"/>
              <a:buChar char="q"/>
            </a:pPr>
            <a:r>
              <a:rPr lang="en-US" b="1" i="0" dirty="0">
                <a:solidFill>
                  <a:schemeClr val="tx1"/>
                </a:solidFill>
                <a:effectLst/>
                <a:latin typeface="Arial" panose="020B0604020202020204" pitchFamily="34" charset="0"/>
                <a:cs typeface="Arial" panose="020B0604020202020204" pitchFamily="34" charset="0"/>
              </a:rPr>
              <a:t>Breakdown of the acronym:</a:t>
            </a:r>
            <a:endParaRPr lang="en-US" i="0" dirty="0">
              <a:solidFill>
                <a:schemeClr val="tx1"/>
              </a:solidFill>
              <a:effectLst/>
              <a:latin typeface="Arial" panose="020B0604020202020204" pitchFamily="34" charset="0"/>
              <a:cs typeface="Arial" panose="020B0604020202020204" pitchFamily="34" charset="0"/>
            </a:endParaRPr>
          </a:p>
          <a:p>
            <a:pPr lvl="1" algn="just">
              <a:lnSpc>
                <a:spcPct val="120000"/>
              </a:lnSpc>
              <a:buFont typeface="Arial" panose="020B0604020202020204" pitchFamily="34" charset="0"/>
              <a:buChar char="•"/>
            </a:pPr>
            <a:r>
              <a:rPr lang="en-US" sz="1800" b="1" i="0" dirty="0">
                <a:solidFill>
                  <a:schemeClr val="tx1"/>
                </a:solidFill>
                <a:effectLst/>
                <a:latin typeface="Arial" panose="020B0604020202020204" pitchFamily="34" charset="0"/>
                <a:cs typeface="Arial" panose="020B0604020202020204" pitchFamily="34" charset="0"/>
              </a:rPr>
              <a:t>Electro</a:t>
            </a:r>
            <a:r>
              <a:rPr lang="en-US" sz="1800" i="0" dirty="0">
                <a:solidFill>
                  <a:schemeClr val="tx1"/>
                </a:solidFill>
                <a:effectLst/>
                <a:latin typeface="Arial" panose="020B0604020202020204" pitchFamily="34" charset="0"/>
                <a:cs typeface="Arial" panose="020B0604020202020204" pitchFamily="34" charset="0"/>
              </a:rPr>
              <a:t>: Refers to the electrical nature of the signals, generated by the movement of ions within muscle cells.</a:t>
            </a:r>
          </a:p>
          <a:p>
            <a:pPr lvl="1" algn="just">
              <a:lnSpc>
                <a:spcPct val="120000"/>
              </a:lnSpc>
              <a:buFont typeface="Arial" panose="020B0604020202020204" pitchFamily="34" charset="0"/>
              <a:buChar char="•"/>
            </a:pPr>
            <a:r>
              <a:rPr lang="en-US" sz="1800" b="1" i="0" dirty="0">
                <a:solidFill>
                  <a:schemeClr val="tx1"/>
                </a:solidFill>
                <a:effectLst/>
                <a:latin typeface="Arial" panose="020B0604020202020204" pitchFamily="34" charset="0"/>
                <a:cs typeface="Arial" panose="020B0604020202020204" pitchFamily="34" charset="0"/>
              </a:rPr>
              <a:t>Myo</a:t>
            </a:r>
            <a:r>
              <a:rPr lang="en-US" sz="1800" i="0" dirty="0">
                <a:solidFill>
                  <a:schemeClr val="tx1"/>
                </a:solidFill>
                <a:effectLst/>
                <a:latin typeface="Arial" panose="020B0604020202020204" pitchFamily="34" charset="0"/>
                <a:cs typeface="Arial" panose="020B0604020202020204" pitchFamily="34" charset="0"/>
              </a:rPr>
              <a:t>: Derived from the Greek word </a:t>
            </a:r>
            <a:r>
              <a:rPr lang="en-US" sz="1800" b="1" i="0" dirty="0">
                <a:solidFill>
                  <a:schemeClr val="tx1"/>
                </a:solidFill>
                <a:effectLst/>
                <a:latin typeface="Arial" panose="020B0604020202020204" pitchFamily="34" charset="0"/>
                <a:cs typeface="Arial" panose="020B0604020202020204" pitchFamily="34" charset="0"/>
              </a:rPr>
              <a:t>"myo" </a:t>
            </a:r>
            <a:r>
              <a:rPr lang="en-US" sz="1800" i="0" dirty="0">
                <a:solidFill>
                  <a:schemeClr val="tx1"/>
                </a:solidFill>
                <a:effectLst/>
                <a:latin typeface="Arial" panose="020B0604020202020204" pitchFamily="34" charset="0"/>
                <a:cs typeface="Arial" panose="020B0604020202020204" pitchFamily="34" charset="0"/>
              </a:rPr>
              <a:t>meaning muscle.</a:t>
            </a:r>
          </a:p>
          <a:p>
            <a:pPr lvl="1" algn="just">
              <a:lnSpc>
                <a:spcPct val="120000"/>
              </a:lnSpc>
              <a:buFont typeface="Arial" panose="020B0604020202020204" pitchFamily="34" charset="0"/>
              <a:buChar char="•"/>
            </a:pPr>
            <a:r>
              <a:rPr lang="en-US" sz="1800" b="1" i="0" dirty="0">
                <a:solidFill>
                  <a:schemeClr val="tx1"/>
                </a:solidFill>
                <a:effectLst/>
                <a:latin typeface="Arial" panose="020B0604020202020204" pitchFamily="34" charset="0"/>
                <a:cs typeface="Arial" panose="020B0604020202020204" pitchFamily="34" charset="0"/>
              </a:rPr>
              <a:t>Graphy</a:t>
            </a:r>
            <a:r>
              <a:rPr lang="en-US" sz="1800" i="0" dirty="0">
                <a:solidFill>
                  <a:schemeClr val="tx1"/>
                </a:solidFill>
                <a:effectLst/>
                <a:latin typeface="Arial" panose="020B0604020202020204" pitchFamily="34" charset="0"/>
                <a:cs typeface="Arial" panose="020B0604020202020204" pitchFamily="34" charset="0"/>
              </a:rPr>
              <a:t>: Denotes the recording and analysis of these signals.</a:t>
            </a:r>
          </a:p>
          <a:p>
            <a:pPr algn="just">
              <a:lnSpc>
                <a:spcPct val="120000"/>
              </a:lnSpc>
              <a:buFont typeface="Wingdings" panose="05000000000000000000" pitchFamily="2" charset="2"/>
              <a:buChar char="q"/>
            </a:pPr>
            <a:r>
              <a:rPr lang="en-US" b="1" i="0" dirty="0">
                <a:solidFill>
                  <a:schemeClr val="tx1"/>
                </a:solidFill>
                <a:effectLst/>
                <a:latin typeface="Arial" panose="020B0604020202020204" pitchFamily="34" charset="0"/>
                <a:cs typeface="Arial" panose="020B0604020202020204" pitchFamily="34" charset="0"/>
              </a:rPr>
              <a:t>Different types of EMG signals:</a:t>
            </a:r>
            <a:endParaRPr lang="en-US" i="0" dirty="0">
              <a:solidFill>
                <a:schemeClr val="tx1"/>
              </a:solidFill>
              <a:effectLst/>
              <a:latin typeface="Arial" panose="020B0604020202020204" pitchFamily="34" charset="0"/>
              <a:cs typeface="Arial" panose="020B0604020202020204" pitchFamily="34" charset="0"/>
            </a:endParaRPr>
          </a:p>
          <a:p>
            <a:pPr lvl="1" algn="just">
              <a:lnSpc>
                <a:spcPct val="120000"/>
              </a:lnSpc>
              <a:buFont typeface="Arial" panose="020B0604020202020204" pitchFamily="34" charset="0"/>
              <a:buChar char="•"/>
            </a:pPr>
            <a:r>
              <a:rPr lang="en-US" sz="1800" b="1" i="0" dirty="0">
                <a:solidFill>
                  <a:schemeClr val="tx1"/>
                </a:solidFill>
                <a:effectLst/>
                <a:latin typeface="Arial" panose="020B0604020202020204" pitchFamily="34" charset="0"/>
                <a:cs typeface="Arial" panose="020B0604020202020204" pitchFamily="34" charset="0"/>
              </a:rPr>
              <a:t>Surface EMG</a:t>
            </a:r>
            <a:r>
              <a:rPr lang="en-US" sz="1800" i="0" dirty="0">
                <a:solidFill>
                  <a:schemeClr val="tx1"/>
                </a:solidFill>
                <a:effectLst/>
                <a:latin typeface="Arial" panose="020B0604020202020204" pitchFamily="34" charset="0"/>
                <a:cs typeface="Arial" panose="020B0604020202020204" pitchFamily="34" charset="0"/>
              </a:rPr>
              <a:t>: Recorded using electrodes placed on the skin above the muscle, suitable for studying overall muscle activity.</a:t>
            </a:r>
          </a:p>
          <a:p>
            <a:pPr lvl="1" algn="just">
              <a:lnSpc>
                <a:spcPct val="120000"/>
              </a:lnSpc>
              <a:buFont typeface="Arial" panose="020B0604020202020204" pitchFamily="34" charset="0"/>
              <a:buChar char="•"/>
            </a:pPr>
            <a:r>
              <a:rPr lang="en-US" sz="1800" b="1" i="0" dirty="0">
                <a:solidFill>
                  <a:schemeClr val="tx1"/>
                </a:solidFill>
                <a:effectLst/>
                <a:latin typeface="Arial" panose="020B0604020202020204" pitchFamily="34" charset="0"/>
                <a:cs typeface="Arial" panose="020B0604020202020204" pitchFamily="34" charset="0"/>
              </a:rPr>
              <a:t>Intramuscular EMG</a:t>
            </a:r>
            <a:r>
              <a:rPr lang="en-US" sz="1800" i="0" dirty="0">
                <a:solidFill>
                  <a:schemeClr val="tx1"/>
                </a:solidFill>
                <a:effectLst/>
                <a:latin typeface="Arial" panose="020B0604020202020204" pitchFamily="34" charset="0"/>
                <a:cs typeface="Arial" panose="020B0604020202020204" pitchFamily="34" charset="0"/>
              </a:rPr>
              <a:t>: Requires inserting needle electrodes directly into the muscle, offering more detailed information about individual muscle fibers.</a:t>
            </a:r>
          </a:p>
          <a:p>
            <a:pPr algn="just">
              <a:lnSpc>
                <a:spcPct val="120000"/>
              </a:lnSpc>
              <a:buFont typeface="Wingdings" panose="05000000000000000000" pitchFamily="2" charset="2"/>
              <a:buChar char="q"/>
            </a:pPr>
            <a:r>
              <a:rPr lang="en-US" b="1" i="0" dirty="0">
                <a:solidFill>
                  <a:schemeClr val="tx1"/>
                </a:solidFill>
                <a:effectLst/>
                <a:latin typeface="Arial" panose="020B0604020202020204" pitchFamily="34" charset="0"/>
                <a:cs typeface="Arial" panose="020B0604020202020204" pitchFamily="34" charset="0"/>
              </a:rPr>
              <a:t>Factors influencing EMG signals:</a:t>
            </a:r>
            <a:endParaRPr lang="en-US" i="0" dirty="0">
              <a:solidFill>
                <a:schemeClr val="tx1"/>
              </a:solidFill>
              <a:effectLst/>
              <a:latin typeface="Arial" panose="020B0604020202020204" pitchFamily="34" charset="0"/>
              <a:cs typeface="Arial" panose="020B0604020202020204" pitchFamily="34" charset="0"/>
            </a:endParaRPr>
          </a:p>
          <a:p>
            <a:pPr marL="457200" lvl="1" indent="0">
              <a:lnSpc>
                <a:spcPct val="120000"/>
              </a:lnSpc>
              <a:buNone/>
            </a:pPr>
            <a:r>
              <a:rPr lang="en-US" sz="1800" dirty="0">
                <a:solidFill>
                  <a:schemeClr val="tx1"/>
                </a:solidFill>
                <a:latin typeface="Arial" panose="020B0604020202020204" pitchFamily="34" charset="0"/>
                <a:cs typeface="Arial" panose="020B0604020202020204" pitchFamily="34" charset="0"/>
              </a:rPr>
              <a:t>- </a:t>
            </a:r>
            <a:r>
              <a:rPr lang="en-US" sz="1800" i="0" dirty="0">
                <a:solidFill>
                  <a:schemeClr val="tx1"/>
                </a:solidFill>
                <a:effectLst/>
                <a:latin typeface="Arial" panose="020B0604020202020204" pitchFamily="34" charset="0"/>
                <a:cs typeface="Arial" panose="020B0604020202020204" pitchFamily="34" charset="0"/>
              </a:rPr>
              <a:t>Muscle force and contraction intensity    - Muscle fatigue and exhaustion</a:t>
            </a:r>
          </a:p>
          <a:p>
            <a:pPr marL="457200" lvl="1" indent="0">
              <a:lnSpc>
                <a:spcPct val="120000"/>
              </a:lnSpc>
              <a:buNone/>
            </a:pPr>
            <a:r>
              <a:rPr lang="en-US" sz="1800" i="0" dirty="0">
                <a:solidFill>
                  <a:schemeClr val="tx1"/>
                </a:solidFill>
                <a:effectLst/>
                <a:latin typeface="Arial" panose="020B0604020202020204" pitchFamily="34" charset="0"/>
                <a:cs typeface="Arial" panose="020B0604020202020204" pitchFamily="34" charset="0"/>
              </a:rPr>
              <a:t>- Nerve impulses controlling muscle          - Electrode placement and               	recording activation </a:t>
            </a:r>
            <a:r>
              <a:rPr lang="en-US" sz="1800" dirty="0">
                <a:solidFill>
                  <a:schemeClr val="tx1"/>
                </a:solidFill>
                <a:latin typeface="Arial" panose="020B0604020202020204" pitchFamily="34" charset="0"/>
                <a:cs typeface="Arial" panose="020B0604020202020204" pitchFamily="34" charset="0"/>
              </a:rPr>
              <a:t>				   </a:t>
            </a:r>
            <a:r>
              <a:rPr lang="en-US" sz="1800" i="0" dirty="0">
                <a:solidFill>
                  <a:schemeClr val="tx1"/>
                </a:solidFill>
                <a:effectLst/>
                <a:latin typeface="Arial" panose="020B0604020202020204" pitchFamily="34" charset="0"/>
                <a:cs typeface="Arial" panose="020B0604020202020204" pitchFamily="34" charset="0"/>
              </a:rPr>
              <a:t>conditions</a:t>
            </a:r>
          </a:p>
          <a:p>
            <a:pPr marL="0" indent="0">
              <a:buNone/>
            </a:pPr>
            <a:endParaRPr lang="en-US" sz="1100" dirty="0">
              <a:solidFill>
                <a:schemeClr val="tx1"/>
              </a:solidFill>
            </a:endParaRPr>
          </a:p>
        </p:txBody>
      </p:sp>
      <p:pic>
        <p:nvPicPr>
          <p:cNvPr id="15" name="Content Placeholder 14">
            <a:extLst>
              <a:ext uri="{FF2B5EF4-FFF2-40B4-BE49-F238E27FC236}">
                <a16:creationId xmlns:a16="http://schemas.microsoft.com/office/drawing/2014/main" id="{046CC09B-947F-72A8-77E2-63EC95EF868A}"/>
              </a:ext>
            </a:extLst>
          </p:cNvPr>
          <p:cNvPicPr>
            <a:picLocks noGrp="1" noChangeAspect="1"/>
          </p:cNvPicPr>
          <p:nvPr>
            <p:ph sz="half" idx="2"/>
          </p:nvPr>
        </p:nvPicPr>
        <p:blipFill>
          <a:blip r:embed="rId2"/>
          <a:stretch>
            <a:fillRect/>
          </a:stretch>
        </p:blipFill>
        <p:spPr>
          <a:xfrm>
            <a:off x="8321167" y="2259372"/>
            <a:ext cx="3703683" cy="4333310"/>
          </a:xfrm>
        </p:spPr>
      </p:pic>
    </p:spTree>
    <p:extLst>
      <p:ext uri="{BB962C8B-B14F-4D97-AF65-F5344CB8AC3E}">
        <p14:creationId xmlns:p14="http://schemas.microsoft.com/office/powerpoint/2010/main" val="2079014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B87C8-7203-C552-7E75-3E81A00F956A}"/>
              </a:ext>
            </a:extLst>
          </p:cNvPr>
          <p:cNvSpPr>
            <a:spLocks noGrp="1"/>
          </p:cNvSpPr>
          <p:nvPr>
            <p:ph type="title"/>
          </p:nvPr>
        </p:nvSpPr>
        <p:spPr>
          <a:xfrm>
            <a:off x="948476" y="717906"/>
            <a:ext cx="8761413" cy="706964"/>
          </a:xfrm>
        </p:spPr>
        <p:txBody>
          <a:bodyPr/>
          <a:lstStyle/>
          <a:p>
            <a:r>
              <a:rPr lang="en-IN" b="1" dirty="0">
                <a:latin typeface="Times New Roman" panose="02020603050405020304" pitchFamily="18" charset="0"/>
                <a:cs typeface="Times New Roman" panose="02020603050405020304" pitchFamily="18" charset="0"/>
              </a:rPr>
              <a:t>Applications of EMG signals</a:t>
            </a:r>
          </a:p>
        </p:txBody>
      </p:sp>
      <p:pic>
        <p:nvPicPr>
          <p:cNvPr id="9" name="Image 1" descr="preencoded.png">
            <a:extLst>
              <a:ext uri="{FF2B5EF4-FFF2-40B4-BE49-F238E27FC236}">
                <a16:creationId xmlns:a16="http://schemas.microsoft.com/office/drawing/2014/main" id="{7BFB9B5B-1AF4-C20B-C270-24D454EBC19D}"/>
              </a:ext>
            </a:extLst>
          </p:cNvPr>
          <p:cNvPicPr>
            <a:picLocks noChangeAspect="1"/>
          </p:cNvPicPr>
          <p:nvPr/>
        </p:nvPicPr>
        <p:blipFill>
          <a:blip r:embed="rId2"/>
          <a:stretch>
            <a:fillRect/>
          </a:stretch>
        </p:blipFill>
        <p:spPr>
          <a:xfrm>
            <a:off x="1129248" y="2345390"/>
            <a:ext cx="3088958" cy="1444585"/>
          </a:xfrm>
          <a:prstGeom prst="rect">
            <a:avLst/>
          </a:prstGeom>
        </p:spPr>
      </p:pic>
      <p:sp>
        <p:nvSpPr>
          <p:cNvPr id="10" name="Text 2">
            <a:extLst>
              <a:ext uri="{FF2B5EF4-FFF2-40B4-BE49-F238E27FC236}">
                <a16:creationId xmlns:a16="http://schemas.microsoft.com/office/drawing/2014/main" id="{81026AA6-1FEF-3577-705F-6D64EDD1D777}"/>
              </a:ext>
            </a:extLst>
          </p:cNvPr>
          <p:cNvSpPr/>
          <p:nvPr/>
        </p:nvSpPr>
        <p:spPr>
          <a:xfrm>
            <a:off x="1129246" y="4000077"/>
            <a:ext cx="3275605" cy="525435"/>
          </a:xfrm>
          <a:prstGeom prst="rect">
            <a:avLst/>
          </a:prstGeom>
          <a:noFill/>
          <a:ln/>
        </p:spPr>
        <p:txBody>
          <a:bodyPr wrap="square" rtlCol="0" anchor="t"/>
          <a:lstStyle/>
          <a:p>
            <a:pPr marL="0" indent="0" algn="l">
              <a:lnSpc>
                <a:spcPts val="2734"/>
              </a:lnSpc>
              <a:buNone/>
            </a:pPr>
            <a:r>
              <a:rPr lang="en-US" b="1" dirty="0">
                <a:latin typeface="Times New Roman" panose="02020603050405020304" pitchFamily="18" charset="0"/>
                <a:ea typeface="Unbounded" pitchFamily="34" charset="-122"/>
                <a:cs typeface="Times New Roman" panose="02020603050405020304" pitchFamily="18" charset="0"/>
              </a:rPr>
              <a:t>Prosthetics and assistive devices</a:t>
            </a:r>
            <a:endParaRPr lang="en-US" b="1" dirty="0">
              <a:latin typeface="Times New Roman" panose="02020603050405020304" pitchFamily="18" charset="0"/>
              <a:cs typeface="Times New Roman" panose="02020603050405020304" pitchFamily="18" charset="0"/>
            </a:endParaRPr>
          </a:p>
        </p:txBody>
      </p:sp>
      <p:sp>
        <p:nvSpPr>
          <p:cNvPr id="11" name="Text 3">
            <a:extLst>
              <a:ext uri="{FF2B5EF4-FFF2-40B4-BE49-F238E27FC236}">
                <a16:creationId xmlns:a16="http://schemas.microsoft.com/office/drawing/2014/main" id="{86D662D8-651E-D318-0C31-C461FD8EF3C3}"/>
              </a:ext>
            </a:extLst>
          </p:cNvPr>
          <p:cNvSpPr/>
          <p:nvPr/>
        </p:nvSpPr>
        <p:spPr>
          <a:xfrm>
            <a:off x="1129246" y="4895262"/>
            <a:ext cx="3088958" cy="537868"/>
          </a:xfrm>
          <a:prstGeom prst="rect">
            <a:avLst/>
          </a:prstGeom>
          <a:noFill/>
          <a:ln/>
        </p:spPr>
        <p:txBody>
          <a:bodyPr wrap="square" rtlCol="0" anchor="t"/>
          <a:lstStyle/>
          <a:p>
            <a:pPr marL="0" indent="0" algn="l">
              <a:lnSpc>
                <a:spcPts val="2799"/>
              </a:lnSpc>
              <a:buNone/>
            </a:pPr>
            <a:r>
              <a:rPr lang="en-US" sz="1750" dirty="0">
                <a:latin typeface="Arial" panose="020B0604020202020204" pitchFamily="34" charset="0"/>
                <a:ea typeface="Cabin" pitchFamily="34" charset="-122"/>
                <a:cs typeface="Arial" panose="020B0604020202020204" pitchFamily="34" charset="0"/>
              </a:rPr>
              <a:t>Rehabilitation and physical therapy</a:t>
            </a:r>
            <a:endParaRPr lang="en-US" sz="1750" dirty="0">
              <a:latin typeface="Arial" panose="020B0604020202020204" pitchFamily="34" charset="0"/>
              <a:cs typeface="Arial" panose="020B0604020202020204" pitchFamily="34" charset="0"/>
            </a:endParaRPr>
          </a:p>
        </p:txBody>
      </p:sp>
      <p:pic>
        <p:nvPicPr>
          <p:cNvPr id="12" name="Image 2" descr="preencoded.png">
            <a:extLst>
              <a:ext uri="{FF2B5EF4-FFF2-40B4-BE49-F238E27FC236}">
                <a16:creationId xmlns:a16="http://schemas.microsoft.com/office/drawing/2014/main" id="{030C7245-B8A1-782D-62E0-EEC1A4C8C79D}"/>
              </a:ext>
            </a:extLst>
          </p:cNvPr>
          <p:cNvPicPr>
            <a:picLocks noChangeAspect="1"/>
          </p:cNvPicPr>
          <p:nvPr/>
        </p:nvPicPr>
        <p:blipFill>
          <a:blip r:embed="rId3"/>
          <a:stretch>
            <a:fillRect/>
          </a:stretch>
        </p:blipFill>
        <p:spPr>
          <a:xfrm>
            <a:off x="4551461" y="2370457"/>
            <a:ext cx="3088958" cy="1444585"/>
          </a:xfrm>
          <a:prstGeom prst="rect">
            <a:avLst/>
          </a:prstGeom>
        </p:spPr>
      </p:pic>
      <p:sp>
        <p:nvSpPr>
          <p:cNvPr id="13" name="Text 4">
            <a:extLst>
              <a:ext uri="{FF2B5EF4-FFF2-40B4-BE49-F238E27FC236}">
                <a16:creationId xmlns:a16="http://schemas.microsoft.com/office/drawing/2014/main" id="{A153D4DE-40B0-B6C8-3FC7-E9EFEFC30E3A}"/>
              </a:ext>
            </a:extLst>
          </p:cNvPr>
          <p:cNvSpPr/>
          <p:nvPr/>
        </p:nvSpPr>
        <p:spPr>
          <a:xfrm>
            <a:off x="4551461" y="3978427"/>
            <a:ext cx="3088958" cy="537868"/>
          </a:xfrm>
          <a:prstGeom prst="rect">
            <a:avLst/>
          </a:prstGeom>
          <a:noFill/>
          <a:ln/>
        </p:spPr>
        <p:txBody>
          <a:bodyPr wrap="square" rtlCol="0" anchor="t"/>
          <a:lstStyle/>
          <a:p>
            <a:pPr marL="0" indent="0" algn="l">
              <a:lnSpc>
                <a:spcPts val="2734"/>
              </a:lnSpc>
              <a:buNone/>
            </a:pPr>
            <a:r>
              <a:rPr lang="en-US" b="1" dirty="0">
                <a:latin typeface="Times New Roman" panose="02020603050405020304" pitchFamily="18" charset="0"/>
                <a:ea typeface="Unbounded" pitchFamily="34" charset="-122"/>
                <a:cs typeface="Times New Roman" panose="02020603050405020304" pitchFamily="18" charset="0"/>
              </a:rPr>
              <a:t>Human-computer interaction and gaming</a:t>
            </a:r>
            <a:endParaRPr lang="en-US" b="1" dirty="0">
              <a:latin typeface="Times New Roman" panose="02020603050405020304" pitchFamily="18" charset="0"/>
              <a:cs typeface="Times New Roman" panose="02020603050405020304" pitchFamily="18" charset="0"/>
            </a:endParaRPr>
          </a:p>
        </p:txBody>
      </p:sp>
      <p:sp>
        <p:nvSpPr>
          <p:cNvPr id="14" name="Text 5">
            <a:extLst>
              <a:ext uri="{FF2B5EF4-FFF2-40B4-BE49-F238E27FC236}">
                <a16:creationId xmlns:a16="http://schemas.microsoft.com/office/drawing/2014/main" id="{FA698D0D-D9BB-36B8-847D-726D8AC1D8F9}"/>
              </a:ext>
            </a:extLst>
          </p:cNvPr>
          <p:cNvSpPr/>
          <p:nvPr/>
        </p:nvSpPr>
        <p:spPr>
          <a:xfrm>
            <a:off x="4551461" y="4895262"/>
            <a:ext cx="3088958" cy="537868"/>
          </a:xfrm>
          <a:prstGeom prst="rect">
            <a:avLst/>
          </a:prstGeom>
          <a:noFill/>
          <a:ln/>
        </p:spPr>
        <p:txBody>
          <a:bodyPr wrap="square" rtlCol="0" anchor="t"/>
          <a:lstStyle/>
          <a:p>
            <a:pPr marL="0" indent="0" algn="l">
              <a:lnSpc>
                <a:spcPts val="2799"/>
              </a:lnSpc>
              <a:buNone/>
            </a:pPr>
            <a:r>
              <a:rPr lang="en-US" sz="1750" dirty="0">
                <a:latin typeface="Arial" panose="020B0604020202020204" pitchFamily="34" charset="0"/>
                <a:ea typeface="Cabin" pitchFamily="34" charset="-122"/>
                <a:cs typeface="Arial" panose="020B0604020202020204" pitchFamily="34" charset="0"/>
              </a:rPr>
              <a:t>Sports science and performance analysis</a:t>
            </a:r>
            <a:endParaRPr lang="en-US" sz="1750" dirty="0">
              <a:latin typeface="Arial" panose="020B0604020202020204" pitchFamily="34" charset="0"/>
              <a:cs typeface="Arial" panose="020B0604020202020204" pitchFamily="34" charset="0"/>
            </a:endParaRPr>
          </a:p>
        </p:txBody>
      </p:sp>
      <p:pic>
        <p:nvPicPr>
          <p:cNvPr id="15" name="Image 3" descr="preencoded.png">
            <a:extLst>
              <a:ext uri="{FF2B5EF4-FFF2-40B4-BE49-F238E27FC236}">
                <a16:creationId xmlns:a16="http://schemas.microsoft.com/office/drawing/2014/main" id="{13DDCC73-AF91-7A57-5577-86952330B48F}"/>
              </a:ext>
            </a:extLst>
          </p:cNvPr>
          <p:cNvPicPr>
            <a:picLocks noChangeAspect="1"/>
          </p:cNvPicPr>
          <p:nvPr/>
        </p:nvPicPr>
        <p:blipFill>
          <a:blip r:embed="rId4"/>
          <a:stretch>
            <a:fillRect/>
          </a:stretch>
        </p:blipFill>
        <p:spPr>
          <a:xfrm>
            <a:off x="7973675" y="2370367"/>
            <a:ext cx="3089077" cy="1444675"/>
          </a:xfrm>
          <a:prstGeom prst="rect">
            <a:avLst/>
          </a:prstGeom>
        </p:spPr>
      </p:pic>
      <p:sp>
        <p:nvSpPr>
          <p:cNvPr id="16" name="Text 6">
            <a:extLst>
              <a:ext uri="{FF2B5EF4-FFF2-40B4-BE49-F238E27FC236}">
                <a16:creationId xmlns:a16="http://schemas.microsoft.com/office/drawing/2014/main" id="{0BEF648F-ACA9-B781-CD08-596EA8231EA7}"/>
              </a:ext>
            </a:extLst>
          </p:cNvPr>
          <p:cNvSpPr/>
          <p:nvPr/>
        </p:nvSpPr>
        <p:spPr>
          <a:xfrm>
            <a:off x="7973675" y="4000167"/>
            <a:ext cx="3089077" cy="525435"/>
          </a:xfrm>
          <a:prstGeom prst="rect">
            <a:avLst/>
          </a:prstGeom>
          <a:noFill/>
          <a:ln/>
        </p:spPr>
        <p:txBody>
          <a:bodyPr wrap="square" rtlCol="0" anchor="t"/>
          <a:lstStyle/>
          <a:p>
            <a:pPr marL="0" indent="0" algn="l">
              <a:lnSpc>
                <a:spcPts val="2734"/>
              </a:lnSpc>
              <a:buNone/>
            </a:pPr>
            <a:r>
              <a:rPr lang="en-US" sz="2000" b="1" dirty="0">
                <a:latin typeface="Times New Roman" panose="02020603050405020304" pitchFamily="18" charset="0"/>
                <a:ea typeface="Unbounded" pitchFamily="34" charset="-122"/>
                <a:cs typeface="Times New Roman" panose="02020603050405020304" pitchFamily="18" charset="0"/>
              </a:rPr>
              <a:t>Clinical diagnosis and research</a:t>
            </a:r>
            <a:endParaRPr lang="en-US" sz="2000" b="1" dirty="0">
              <a:latin typeface="Times New Roman" panose="02020603050405020304" pitchFamily="18" charset="0"/>
              <a:cs typeface="Times New Roman" panose="02020603050405020304" pitchFamily="18" charset="0"/>
            </a:endParaRPr>
          </a:p>
        </p:txBody>
      </p:sp>
      <p:sp>
        <p:nvSpPr>
          <p:cNvPr id="17" name="Text 7">
            <a:extLst>
              <a:ext uri="{FF2B5EF4-FFF2-40B4-BE49-F238E27FC236}">
                <a16:creationId xmlns:a16="http://schemas.microsoft.com/office/drawing/2014/main" id="{BD0E9C38-2D84-2E90-FEDA-64F8E17D32BF}"/>
              </a:ext>
            </a:extLst>
          </p:cNvPr>
          <p:cNvSpPr/>
          <p:nvPr/>
        </p:nvSpPr>
        <p:spPr>
          <a:xfrm>
            <a:off x="7973675" y="4860571"/>
            <a:ext cx="3089077" cy="1145117"/>
          </a:xfrm>
          <a:prstGeom prst="rect">
            <a:avLst/>
          </a:prstGeom>
          <a:noFill/>
          <a:ln/>
        </p:spPr>
        <p:txBody>
          <a:bodyPr wrap="square" rtlCol="0" anchor="t"/>
          <a:lstStyle/>
          <a:p>
            <a:pPr marL="0" indent="0" algn="l">
              <a:lnSpc>
                <a:spcPts val="2799"/>
              </a:lnSpc>
              <a:buNone/>
            </a:pPr>
            <a:r>
              <a:rPr lang="en-US" sz="1750" dirty="0">
                <a:latin typeface="Arial" panose="020B0604020202020204" pitchFamily="34" charset="0"/>
                <a:ea typeface="Cabin" pitchFamily="34" charset="-122"/>
                <a:cs typeface="Arial" panose="020B0604020202020204" pitchFamily="34" charset="0"/>
              </a:rPr>
              <a:t>From controlling prosthetic limbs to monitoring muscle recovery</a:t>
            </a:r>
            <a:endParaRPr lang="en-US" sz="175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29000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itle 1">
            <a:extLst>
              <a:ext uri="{FF2B5EF4-FFF2-40B4-BE49-F238E27FC236}">
                <a16:creationId xmlns:a16="http://schemas.microsoft.com/office/drawing/2014/main" id="{AABEF928-FA38-6B8F-6A6C-694DB740B6D2}"/>
              </a:ext>
            </a:extLst>
          </p:cNvPr>
          <p:cNvSpPr txBox="1">
            <a:spLocks/>
          </p:cNvSpPr>
          <p:nvPr/>
        </p:nvSpPr>
        <p:spPr bwMode="gray">
          <a:xfrm>
            <a:off x="874105" y="836720"/>
            <a:ext cx="10565134"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b="1" dirty="0">
                <a:solidFill>
                  <a:srgbClr val="F2F0F4"/>
                </a:solidFill>
                <a:latin typeface="Times New Roman" panose="02020603050405020304" pitchFamily="18" charset="0"/>
                <a:ea typeface="Montserrat" pitchFamily="34" charset="-122"/>
                <a:cs typeface="Times New Roman" panose="02020603050405020304" pitchFamily="18" charset="0"/>
              </a:rPr>
              <a:t>Basics of Convolutional Neural Networks (CNNs)</a:t>
            </a:r>
            <a:endParaRPr lang="en-IN" sz="3200" b="1" dirty="0">
              <a:latin typeface="Times New Roman" panose="02020603050405020304" pitchFamily="18" charset="0"/>
              <a:cs typeface="Times New Roman" panose="02020603050405020304" pitchFamily="18" charset="0"/>
            </a:endParaRPr>
          </a:p>
        </p:txBody>
      </p:sp>
      <p:sp>
        <p:nvSpPr>
          <p:cNvPr id="52" name="Text Placeholder 2">
            <a:extLst>
              <a:ext uri="{FF2B5EF4-FFF2-40B4-BE49-F238E27FC236}">
                <a16:creationId xmlns:a16="http://schemas.microsoft.com/office/drawing/2014/main" id="{C98F1FBE-75E8-357D-9483-A54B8C4BD670}"/>
              </a:ext>
            </a:extLst>
          </p:cNvPr>
          <p:cNvSpPr txBox="1">
            <a:spLocks/>
          </p:cNvSpPr>
          <p:nvPr/>
        </p:nvSpPr>
        <p:spPr>
          <a:xfrm>
            <a:off x="1387579" y="2705445"/>
            <a:ext cx="3141878" cy="963819"/>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lumMod val="60000"/>
                    <a:lumOff val="40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r>
              <a:rPr lang="en-US" dirty="0">
                <a:solidFill>
                  <a:schemeClr val="accent2"/>
                </a:solidFill>
                <a:latin typeface="Times New Roman" panose="02020603050405020304" pitchFamily="18" charset="0"/>
                <a:ea typeface="Montserrat" pitchFamily="34" charset="-122"/>
                <a:cs typeface="Times New Roman" panose="02020603050405020304" pitchFamily="18" charset="0"/>
              </a:rPr>
              <a:t>Feature Extraction</a:t>
            </a:r>
            <a:endParaRPr lang="en-US" dirty="0">
              <a:solidFill>
                <a:schemeClr val="accent2"/>
              </a:solidFill>
              <a:latin typeface="Times New Roman" panose="02020603050405020304" pitchFamily="18" charset="0"/>
              <a:cs typeface="Times New Roman" panose="02020603050405020304" pitchFamily="18" charset="0"/>
            </a:endParaRPr>
          </a:p>
          <a:p>
            <a:endParaRPr lang="en-IN" dirty="0"/>
          </a:p>
        </p:txBody>
      </p:sp>
      <p:sp>
        <p:nvSpPr>
          <p:cNvPr id="53" name="Text Placeholder 3">
            <a:extLst>
              <a:ext uri="{FF2B5EF4-FFF2-40B4-BE49-F238E27FC236}">
                <a16:creationId xmlns:a16="http://schemas.microsoft.com/office/drawing/2014/main" id="{8017D99C-66D7-99CB-CC9F-F5A10D50B32B}"/>
              </a:ext>
            </a:extLst>
          </p:cNvPr>
          <p:cNvSpPr txBox="1">
            <a:spLocks/>
          </p:cNvSpPr>
          <p:nvPr/>
        </p:nvSpPr>
        <p:spPr>
          <a:xfrm>
            <a:off x="1168947" y="3485543"/>
            <a:ext cx="3141879" cy="2847293"/>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b="0" i="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200" b="0"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000" b="0"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9pPr>
          </a:lstStyle>
          <a:p>
            <a:pPr algn="just">
              <a:lnSpc>
                <a:spcPct val="150000"/>
              </a:lnSpc>
            </a:pPr>
            <a:r>
              <a:rPr lang="en-US" sz="1600">
                <a:solidFill>
                  <a:schemeClr val="tx1"/>
                </a:solidFill>
                <a:latin typeface="Times New Roman" panose="02020603050405020304" pitchFamily="18" charset="0"/>
                <a:ea typeface="Heebo" pitchFamily="34" charset="-122"/>
                <a:cs typeface="Times New Roman" panose="02020603050405020304" pitchFamily="18" charset="0"/>
              </a:rPr>
              <a:t>CNNs perform feature extraction on input data, allowing them to identify patterns and important features within the data. This process involves the use of filters and pooling layers to capture relevant information</a:t>
            </a:r>
            <a:endParaRPr lang="en-IN" sz="1600" dirty="0">
              <a:solidFill>
                <a:schemeClr val="tx1"/>
              </a:solidFill>
              <a:latin typeface="Times New Roman" panose="02020603050405020304" pitchFamily="18" charset="0"/>
              <a:cs typeface="Times New Roman" panose="02020603050405020304" pitchFamily="18" charset="0"/>
            </a:endParaRPr>
          </a:p>
        </p:txBody>
      </p:sp>
      <p:sp>
        <p:nvSpPr>
          <p:cNvPr id="54" name="Text Placeholder 4">
            <a:extLst>
              <a:ext uri="{FF2B5EF4-FFF2-40B4-BE49-F238E27FC236}">
                <a16:creationId xmlns:a16="http://schemas.microsoft.com/office/drawing/2014/main" id="{1342B543-FBAF-D26F-FA2D-6BA573FFE1D2}"/>
              </a:ext>
            </a:extLst>
          </p:cNvPr>
          <p:cNvSpPr txBox="1">
            <a:spLocks/>
          </p:cNvSpPr>
          <p:nvPr/>
        </p:nvSpPr>
        <p:spPr>
          <a:xfrm>
            <a:off x="4592943" y="2607839"/>
            <a:ext cx="3448674" cy="576262"/>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lumMod val="60000"/>
                    <a:lumOff val="40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r>
              <a:rPr lang="en-IN">
                <a:solidFill>
                  <a:schemeClr val="accent2"/>
                </a:solidFill>
                <a:latin typeface="Times New Roman" panose="02020603050405020304" pitchFamily="18" charset="0"/>
                <a:cs typeface="Times New Roman" panose="02020603050405020304" pitchFamily="18" charset="0"/>
              </a:rPr>
              <a:t>    Deep Learning Model  </a:t>
            </a:r>
            <a:endParaRPr lang="en-IN" dirty="0">
              <a:solidFill>
                <a:schemeClr val="accent2"/>
              </a:solidFill>
              <a:latin typeface="Times New Roman" panose="02020603050405020304" pitchFamily="18" charset="0"/>
              <a:cs typeface="Times New Roman" panose="02020603050405020304" pitchFamily="18" charset="0"/>
            </a:endParaRPr>
          </a:p>
        </p:txBody>
      </p:sp>
      <p:sp>
        <p:nvSpPr>
          <p:cNvPr id="55" name="Text Placeholder 5">
            <a:extLst>
              <a:ext uri="{FF2B5EF4-FFF2-40B4-BE49-F238E27FC236}">
                <a16:creationId xmlns:a16="http://schemas.microsoft.com/office/drawing/2014/main" id="{23DEC660-4926-AD8A-E0B5-BC066527EF08}"/>
              </a:ext>
            </a:extLst>
          </p:cNvPr>
          <p:cNvSpPr txBox="1">
            <a:spLocks/>
          </p:cNvSpPr>
          <p:nvPr/>
        </p:nvSpPr>
        <p:spPr>
          <a:xfrm>
            <a:off x="4583168" y="3535290"/>
            <a:ext cx="3147009" cy="2847293"/>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b="0" i="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200" b="0"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000" b="0"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9pPr>
          </a:lstStyle>
          <a:p>
            <a:pPr algn="just">
              <a:lnSpc>
                <a:spcPct val="150000"/>
              </a:lnSpc>
            </a:pPr>
            <a:r>
              <a:rPr lang="en-US" sz="1600">
                <a:solidFill>
                  <a:schemeClr val="tx1"/>
                </a:solidFill>
                <a:latin typeface="Times New Roman" panose="02020603050405020304" pitchFamily="18" charset="0"/>
                <a:ea typeface="Heebo" pitchFamily="34" charset="-122"/>
                <a:cs typeface="Times New Roman" panose="02020603050405020304" pitchFamily="18" charset="0"/>
              </a:rPr>
              <a:t>CNNs are a class of deep learning neural networks, specifically designed to analyze visual data. They consist of multiple layers that learn to extract features and make predictions based on input data.</a:t>
            </a:r>
            <a:endParaRPr lang="en-US" sz="1600">
              <a:solidFill>
                <a:schemeClr val="tx1"/>
              </a:solidFill>
              <a:latin typeface="Times New Roman" panose="02020603050405020304" pitchFamily="18" charset="0"/>
              <a:cs typeface="Times New Roman" panose="02020603050405020304" pitchFamily="18" charset="0"/>
            </a:endParaRPr>
          </a:p>
          <a:p>
            <a:endParaRPr lang="en-IN" dirty="0"/>
          </a:p>
        </p:txBody>
      </p:sp>
      <p:sp>
        <p:nvSpPr>
          <p:cNvPr id="56" name="Text Placeholder 6">
            <a:extLst>
              <a:ext uri="{FF2B5EF4-FFF2-40B4-BE49-F238E27FC236}">
                <a16:creationId xmlns:a16="http://schemas.microsoft.com/office/drawing/2014/main" id="{AC67CD19-7C81-066C-61DF-6AA491E50ABF}"/>
              </a:ext>
            </a:extLst>
          </p:cNvPr>
          <p:cNvSpPr txBox="1">
            <a:spLocks/>
          </p:cNvSpPr>
          <p:nvPr/>
        </p:nvSpPr>
        <p:spPr>
          <a:xfrm>
            <a:off x="7958583" y="2607839"/>
            <a:ext cx="3145730" cy="576262"/>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lumMod val="60000"/>
                    <a:lumOff val="40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r>
              <a:rPr lang="en-US" dirty="0">
                <a:solidFill>
                  <a:schemeClr val="accent2"/>
                </a:solidFill>
                <a:latin typeface="Times New Roman" panose="02020603050405020304" pitchFamily="18" charset="0"/>
                <a:ea typeface="Montserrat" pitchFamily="34" charset="-122"/>
                <a:cs typeface="Times New Roman" panose="02020603050405020304" pitchFamily="18" charset="0"/>
              </a:rPr>
              <a:t>     Image Recognition</a:t>
            </a:r>
            <a:endParaRPr lang="en-IN" dirty="0">
              <a:solidFill>
                <a:schemeClr val="accent2"/>
              </a:solidFill>
              <a:latin typeface="Times New Roman" panose="02020603050405020304" pitchFamily="18" charset="0"/>
              <a:cs typeface="Times New Roman" panose="02020603050405020304" pitchFamily="18" charset="0"/>
            </a:endParaRPr>
          </a:p>
        </p:txBody>
      </p:sp>
      <p:sp>
        <p:nvSpPr>
          <p:cNvPr id="57" name="Text Placeholder 7">
            <a:extLst>
              <a:ext uri="{FF2B5EF4-FFF2-40B4-BE49-F238E27FC236}">
                <a16:creationId xmlns:a16="http://schemas.microsoft.com/office/drawing/2014/main" id="{75F668DB-CDD1-4C5F-6F64-438DAD8B357B}"/>
              </a:ext>
            </a:extLst>
          </p:cNvPr>
          <p:cNvSpPr txBox="1">
            <a:spLocks/>
          </p:cNvSpPr>
          <p:nvPr/>
        </p:nvSpPr>
        <p:spPr>
          <a:xfrm>
            <a:off x="7954924" y="3535290"/>
            <a:ext cx="3145536" cy="2847293"/>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b="0" i="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200" b="0"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000" b="0"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9pPr>
          </a:lstStyle>
          <a:p>
            <a:pPr algn="just">
              <a:lnSpc>
                <a:spcPct val="150000"/>
              </a:lnSpc>
            </a:pPr>
            <a:r>
              <a:rPr lang="en-US" sz="1600">
                <a:solidFill>
                  <a:schemeClr val="tx1"/>
                </a:solidFill>
                <a:latin typeface="Times New Roman" panose="02020603050405020304" pitchFamily="18" charset="0"/>
                <a:ea typeface="Heebo" pitchFamily="34" charset="-122"/>
                <a:cs typeface="Times New Roman" panose="02020603050405020304" pitchFamily="18" charset="0"/>
              </a:rPr>
              <a:t>CNNs are widely used for image recognition tasks, such as object detection and classification. Their ability to understand spatial hierarchies makes them valuable for processing visual information.</a:t>
            </a:r>
            <a:endParaRPr lang="en-US" sz="1600">
              <a:solidFill>
                <a:schemeClr val="tx1"/>
              </a:solidFill>
              <a:latin typeface="Times New Roman" panose="02020603050405020304" pitchFamily="18" charset="0"/>
              <a:cs typeface="Times New Roman" panose="02020603050405020304" pitchFamily="18" charset="0"/>
            </a:endParaRPr>
          </a:p>
          <a:p>
            <a:endParaRPr lang="en-IN" dirty="0"/>
          </a:p>
        </p:txBody>
      </p:sp>
      <p:sp>
        <p:nvSpPr>
          <p:cNvPr id="58" name="Shape 2">
            <a:extLst>
              <a:ext uri="{FF2B5EF4-FFF2-40B4-BE49-F238E27FC236}">
                <a16:creationId xmlns:a16="http://schemas.microsoft.com/office/drawing/2014/main" id="{7BED3479-03A2-DADA-71B1-7469349CFEBA}"/>
              </a:ext>
            </a:extLst>
          </p:cNvPr>
          <p:cNvSpPr/>
          <p:nvPr/>
        </p:nvSpPr>
        <p:spPr>
          <a:xfrm>
            <a:off x="1066427" y="2786076"/>
            <a:ext cx="252000" cy="326496"/>
          </a:xfrm>
          <a:prstGeom prst="roundRect">
            <a:avLst>
              <a:gd name="adj" fmla="val 20001"/>
            </a:avLst>
          </a:prstGeom>
          <a:solidFill>
            <a:srgbClr val="3C136D"/>
          </a:solidFill>
          <a:ln w="12263">
            <a:solidFill>
              <a:srgbClr val="552C86"/>
            </a:solidFill>
            <a:prstDash val="solid"/>
          </a:ln>
        </p:spPr>
      </p:sp>
      <p:sp>
        <p:nvSpPr>
          <p:cNvPr id="59" name="Text 3">
            <a:extLst>
              <a:ext uri="{FF2B5EF4-FFF2-40B4-BE49-F238E27FC236}">
                <a16:creationId xmlns:a16="http://schemas.microsoft.com/office/drawing/2014/main" id="{04CFD18C-98CC-1F6E-BCC9-2E9648359AAE}"/>
              </a:ext>
            </a:extLst>
          </p:cNvPr>
          <p:cNvSpPr/>
          <p:nvPr/>
        </p:nvSpPr>
        <p:spPr>
          <a:xfrm>
            <a:off x="1135576" y="2716572"/>
            <a:ext cx="113700" cy="211397"/>
          </a:xfrm>
          <a:prstGeom prst="rect">
            <a:avLst/>
          </a:prstGeom>
          <a:noFill/>
          <a:ln/>
        </p:spPr>
        <p:txBody>
          <a:bodyPr wrap="none" rtlCol="0" anchor="t"/>
          <a:lstStyle/>
          <a:p>
            <a:pPr marL="0" indent="0" algn="ctr">
              <a:lnSpc>
                <a:spcPts val="2902"/>
              </a:lnSpc>
              <a:buNone/>
            </a:pPr>
            <a:r>
              <a:rPr lang="en-US" sz="1600" dirty="0">
                <a:solidFill>
                  <a:srgbClr val="DCD7E5"/>
                </a:solidFill>
                <a:latin typeface="Arial" panose="020B0604020202020204" pitchFamily="34" charset="0"/>
                <a:ea typeface="Montserrat" pitchFamily="34" charset="-122"/>
                <a:cs typeface="Arial" panose="020B0604020202020204" pitchFamily="34" charset="0"/>
              </a:rPr>
              <a:t>1</a:t>
            </a:r>
            <a:endParaRPr lang="en-US" sz="1600" dirty="0">
              <a:latin typeface="Arial" panose="020B0604020202020204" pitchFamily="34" charset="0"/>
              <a:cs typeface="Arial" panose="020B0604020202020204" pitchFamily="34" charset="0"/>
            </a:endParaRPr>
          </a:p>
        </p:txBody>
      </p:sp>
      <p:sp>
        <p:nvSpPr>
          <p:cNvPr id="60" name="Shape 2">
            <a:extLst>
              <a:ext uri="{FF2B5EF4-FFF2-40B4-BE49-F238E27FC236}">
                <a16:creationId xmlns:a16="http://schemas.microsoft.com/office/drawing/2014/main" id="{2BBDC5AC-CA0F-08BD-DA17-429211044A9B}"/>
              </a:ext>
            </a:extLst>
          </p:cNvPr>
          <p:cNvSpPr/>
          <p:nvPr/>
        </p:nvSpPr>
        <p:spPr>
          <a:xfrm>
            <a:off x="4549524" y="2795102"/>
            <a:ext cx="252000" cy="326496"/>
          </a:xfrm>
          <a:prstGeom prst="roundRect">
            <a:avLst>
              <a:gd name="adj" fmla="val 20001"/>
            </a:avLst>
          </a:prstGeom>
          <a:solidFill>
            <a:srgbClr val="3C136D"/>
          </a:solidFill>
          <a:ln w="12263">
            <a:solidFill>
              <a:srgbClr val="552C86"/>
            </a:solidFill>
            <a:prstDash val="solid"/>
          </a:ln>
        </p:spPr>
      </p:sp>
      <p:sp>
        <p:nvSpPr>
          <p:cNvPr id="61" name="Text 3">
            <a:extLst>
              <a:ext uri="{FF2B5EF4-FFF2-40B4-BE49-F238E27FC236}">
                <a16:creationId xmlns:a16="http://schemas.microsoft.com/office/drawing/2014/main" id="{D9C13E12-D7BA-4993-5B56-7AECE250C1A2}"/>
              </a:ext>
            </a:extLst>
          </p:cNvPr>
          <p:cNvSpPr/>
          <p:nvPr/>
        </p:nvSpPr>
        <p:spPr>
          <a:xfrm>
            <a:off x="4618673" y="2725598"/>
            <a:ext cx="113700" cy="211397"/>
          </a:xfrm>
          <a:prstGeom prst="rect">
            <a:avLst/>
          </a:prstGeom>
          <a:noFill/>
          <a:ln/>
        </p:spPr>
        <p:txBody>
          <a:bodyPr wrap="none" rtlCol="0" anchor="t"/>
          <a:lstStyle/>
          <a:p>
            <a:pPr marL="0" indent="0" algn="ctr">
              <a:lnSpc>
                <a:spcPts val="2902"/>
              </a:lnSpc>
              <a:buNone/>
            </a:pPr>
            <a:r>
              <a:rPr lang="en-US" sz="1600" dirty="0">
                <a:solidFill>
                  <a:schemeClr val="bg1"/>
                </a:solidFill>
                <a:latin typeface="Arial" panose="020B0604020202020204" pitchFamily="34" charset="0"/>
                <a:ea typeface="Montserrat" pitchFamily="34" charset="-122"/>
                <a:cs typeface="Arial" panose="020B0604020202020204" pitchFamily="34" charset="0"/>
              </a:rPr>
              <a:t>2</a:t>
            </a:r>
            <a:endParaRPr lang="en-US" sz="1600" dirty="0">
              <a:solidFill>
                <a:schemeClr val="bg1"/>
              </a:solidFill>
              <a:latin typeface="Arial" panose="020B0604020202020204" pitchFamily="34" charset="0"/>
              <a:cs typeface="Arial" panose="020B0604020202020204" pitchFamily="34" charset="0"/>
            </a:endParaRPr>
          </a:p>
        </p:txBody>
      </p:sp>
      <p:sp>
        <p:nvSpPr>
          <p:cNvPr id="62" name="Shape 2">
            <a:extLst>
              <a:ext uri="{FF2B5EF4-FFF2-40B4-BE49-F238E27FC236}">
                <a16:creationId xmlns:a16="http://schemas.microsoft.com/office/drawing/2014/main" id="{5AE85127-EA6E-DD75-33C3-BAAC8665E110}"/>
              </a:ext>
            </a:extLst>
          </p:cNvPr>
          <p:cNvSpPr/>
          <p:nvPr/>
        </p:nvSpPr>
        <p:spPr>
          <a:xfrm>
            <a:off x="8019191" y="2785977"/>
            <a:ext cx="252000" cy="326497"/>
          </a:xfrm>
          <a:prstGeom prst="roundRect">
            <a:avLst>
              <a:gd name="adj" fmla="val 20001"/>
            </a:avLst>
          </a:prstGeom>
          <a:solidFill>
            <a:srgbClr val="3C136D"/>
          </a:solidFill>
          <a:ln w="12263">
            <a:solidFill>
              <a:srgbClr val="552C86"/>
            </a:solidFill>
            <a:prstDash val="solid"/>
          </a:ln>
        </p:spPr>
      </p:sp>
      <p:sp>
        <p:nvSpPr>
          <p:cNvPr id="63" name="Text 3">
            <a:extLst>
              <a:ext uri="{FF2B5EF4-FFF2-40B4-BE49-F238E27FC236}">
                <a16:creationId xmlns:a16="http://schemas.microsoft.com/office/drawing/2014/main" id="{4D3C912F-2698-BBBA-B99C-50AF14EE7F38}"/>
              </a:ext>
            </a:extLst>
          </p:cNvPr>
          <p:cNvSpPr/>
          <p:nvPr/>
        </p:nvSpPr>
        <p:spPr>
          <a:xfrm>
            <a:off x="8078921" y="2705445"/>
            <a:ext cx="113700" cy="382251"/>
          </a:xfrm>
          <a:prstGeom prst="rect">
            <a:avLst/>
          </a:prstGeom>
          <a:noFill/>
          <a:ln/>
        </p:spPr>
        <p:txBody>
          <a:bodyPr wrap="none" rtlCol="0" anchor="t"/>
          <a:lstStyle/>
          <a:p>
            <a:pPr marL="0" indent="0" algn="ctr">
              <a:lnSpc>
                <a:spcPts val="2902"/>
              </a:lnSpc>
              <a:buNone/>
            </a:pPr>
            <a:r>
              <a:rPr lang="en-US" sz="1600" dirty="0">
                <a:solidFill>
                  <a:schemeClr val="bg1"/>
                </a:solidFill>
                <a:latin typeface="Arial" panose="020B0604020202020204" pitchFamily="34" charset="0"/>
                <a:cs typeface="Arial" panose="020B0604020202020204" pitchFamily="34" charset="0"/>
              </a:rPr>
              <a:t>3</a:t>
            </a:r>
          </a:p>
        </p:txBody>
      </p:sp>
      <p:cxnSp>
        <p:nvCxnSpPr>
          <p:cNvPr id="3" name="Straight Connector 2">
            <a:extLst>
              <a:ext uri="{FF2B5EF4-FFF2-40B4-BE49-F238E27FC236}">
                <a16:creationId xmlns:a16="http://schemas.microsoft.com/office/drawing/2014/main" id="{2C01B924-6231-9913-A846-F2862592CD49}"/>
              </a:ext>
            </a:extLst>
          </p:cNvPr>
          <p:cNvCxnSpPr/>
          <p:nvPr/>
        </p:nvCxnSpPr>
        <p:spPr>
          <a:xfrm>
            <a:off x="4395019" y="2725598"/>
            <a:ext cx="0" cy="3311408"/>
          </a:xfrm>
          <a:prstGeom prst="line">
            <a:avLst/>
          </a:prstGeom>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75E37159-E6BF-C75C-5E27-89EC3334202C}"/>
              </a:ext>
            </a:extLst>
          </p:cNvPr>
          <p:cNvCxnSpPr/>
          <p:nvPr/>
        </p:nvCxnSpPr>
        <p:spPr>
          <a:xfrm>
            <a:off x="7880554" y="2705445"/>
            <a:ext cx="0" cy="331140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3586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60D020-60D9-2097-7909-CA2C17D55184}"/>
              </a:ext>
            </a:extLst>
          </p:cNvPr>
          <p:cNvSpPr>
            <a:spLocks noGrp="1"/>
          </p:cNvSpPr>
          <p:nvPr>
            <p:ph type="title"/>
          </p:nvPr>
        </p:nvSpPr>
        <p:spPr>
          <a:xfrm>
            <a:off x="948477" y="767191"/>
            <a:ext cx="8761413" cy="706964"/>
          </a:xfrm>
        </p:spPr>
        <p:txBody>
          <a:bodyPr/>
          <a:lstStyle/>
          <a:p>
            <a:r>
              <a:rPr lang="en-US" b="1" dirty="0">
                <a:latin typeface="Times New Roman" panose="02020603050405020304" pitchFamily="18" charset="0"/>
                <a:cs typeface="Times New Roman" panose="02020603050405020304" pitchFamily="18" charset="0"/>
              </a:rPr>
              <a:t>Sliding Window Technique</a:t>
            </a:r>
          </a:p>
        </p:txBody>
      </p:sp>
      <p:sp>
        <p:nvSpPr>
          <p:cNvPr id="4" name="Content Placeholder 3">
            <a:extLst>
              <a:ext uri="{FF2B5EF4-FFF2-40B4-BE49-F238E27FC236}">
                <a16:creationId xmlns:a16="http://schemas.microsoft.com/office/drawing/2014/main" id="{0343F42F-36C4-ABE7-7D22-F00C6F68CFAD}"/>
              </a:ext>
            </a:extLst>
          </p:cNvPr>
          <p:cNvSpPr>
            <a:spLocks noGrp="1"/>
          </p:cNvSpPr>
          <p:nvPr>
            <p:ph idx="1"/>
          </p:nvPr>
        </p:nvSpPr>
        <p:spPr>
          <a:xfrm>
            <a:off x="764290" y="2423651"/>
            <a:ext cx="10663420" cy="4552336"/>
          </a:xfrm>
        </p:spPr>
        <p:txBody>
          <a:bodyPr>
            <a:normAutofit lnSpcReduction="10000"/>
          </a:bodyPr>
          <a:lstStyle/>
          <a:p>
            <a:pPr algn="just">
              <a:buFont typeface="Wingdings" panose="05000000000000000000" pitchFamily="2" charset="2"/>
              <a:buChar char="q"/>
            </a:pPr>
            <a:r>
              <a:rPr lang="en-US" b="1" i="0" dirty="0">
                <a:solidFill>
                  <a:schemeClr val="tx1"/>
                </a:solidFill>
                <a:effectLst/>
                <a:latin typeface="Söhne"/>
              </a:rPr>
              <a:t>Definition:</a:t>
            </a:r>
            <a:r>
              <a:rPr lang="en-US" b="0" i="0" dirty="0">
                <a:solidFill>
                  <a:schemeClr val="tx1"/>
                </a:solidFill>
                <a:effectLst/>
                <a:latin typeface="Söhne"/>
              </a:rPr>
              <a:t> The sliding window technique in Convolutional Neural Networks (CNNs) involves systematically moving a small window or filter across the input data.</a:t>
            </a:r>
          </a:p>
          <a:p>
            <a:pPr algn="just">
              <a:buFont typeface="Wingdings" panose="05000000000000000000" pitchFamily="2" charset="2"/>
              <a:buChar char="q"/>
            </a:pPr>
            <a:r>
              <a:rPr lang="en-US" b="1" i="0" dirty="0">
                <a:solidFill>
                  <a:schemeClr val="tx1"/>
                </a:solidFill>
                <a:effectLst/>
                <a:latin typeface="Söhne"/>
              </a:rPr>
              <a:t>Convolution Operation:</a:t>
            </a:r>
            <a:r>
              <a:rPr lang="en-US" b="0" i="0" dirty="0">
                <a:solidFill>
                  <a:schemeClr val="tx1"/>
                </a:solidFill>
                <a:effectLst/>
                <a:latin typeface="Söhne"/>
              </a:rPr>
              <a:t> The window, also known as a kernel, convolves with the input data by element-wise multiplication and summation.</a:t>
            </a:r>
          </a:p>
          <a:p>
            <a:pPr algn="just">
              <a:buFont typeface="Wingdings" panose="05000000000000000000" pitchFamily="2" charset="2"/>
              <a:buChar char="q"/>
            </a:pPr>
            <a:r>
              <a:rPr lang="en-US" b="1" i="0" dirty="0">
                <a:solidFill>
                  <a:schemeClr val="tx1"/>
                </a:solidFill>
                <a:effectLst/>
                <a:latin typeface="Söhne"/>
              </a:rPr>
              <a:t>Feature Extraction:</a:t>
            </a:r>
            <a:r>
              <a:rPr lang="en-US" b="0" i="0" dirty="0">
                <a:solidFill>
                  <a:schemeClr val="tx1"/>
                </a:solidFill>
                <a:effectLst/>
                <a:latin typeface="Söhne"/>
              </a:rPr>
              <a:t> As the window slides, it extracts local features from different parts of the input, capturing spatial hierarchies.</a:t>
            </a:r>
          </a:p>
          <a:p>
            <a:pPr algn="just">
              <a:buFont typeface="Wingdings" panose="05000000000000000000" pitchFamily="2" charset="2"/>
              <a:buChar char="q"/>
            </a:pPr>
            <a:r>
              <a:rPr lang="en-US" b="1" i="0" dirty="0">
                <a:solidFill>
                  <a:schemeClr val="tx1"/>
                </a:solidFill>
                <a:effectLst/>
                <a:latin typeface="Söhne"/>
              </a:rPr>
              <a:t>Parameter Sharing:</a:t>
            </a:r>
            <a:r>
              <a:rPr lang="en-US" b="0" i="0" dirty="0">
                <a:solidFill>
                  <a:schemeClr val="tx1"/>
                </a:solidFill>
                <a:effectLst/>
                <a:latin typeface="Söhne"/>
              </a:rPr>
              <a:t> The same set of weights in the window is applied to different regions of the input, promoting parameter sharing and reducing the overall number of parameters.</a:t>
            </a:r>
          </a:p>
          <a:p>
            <a:pPr algn="just">
              <a:buFont typeface="Wingdings" panose="05000000000000000000" pitchFamily="2" charset="2"/>
              <a:buChar char="q"/>
            </a:pPr>
            <a:r>
              <a:rPr lang="en-US" b="1" i="0" dirty="0">
                <a:solidFill>
                  <a:schemeClr val="tx1"/>
                </a:solidFill>
                <a:effectLst/>
                <a:latin typeface="Söhne"/>
              </a:rPr>
              <a:t>Spatial Hierarchies:</a:t>
            </a:r>
            <a:r>
              <a:rPr lang="en-US" b="0" i="0" dirty="0">
                <a:solidFill>
                  <a:schemeClr val="tx1"/>
                </a:solidFill>
                <a:effectLst/>
                <a:latin typeface="Söhne"/>
              </a:rPr>
              <a:t> The sliding window allows the network to learn hierarchical representations, recognizing low-level features in early layers and complex patterns in deeper layers.</a:t>
            </a:r>
          </a:p>
          <a:p>
            <a:pPr algn="just">
              <a:buFont typeface="Wingdings" panose="05000000000000000000" pitchFamily="2" charset="2"/>
              <a:buChar char="q"/>
            </a:pPr>
            <a:r>
              <a:rPr lang="en-US" b="1" i="0" dirty="0">
                <a:solidFill>
                  <a:schemeClr val="tx1"/>
                </a:solidFill>
                <a:effectLst/>
                <a:latin typeface="Söhne"/>
              </a:rPr>
              <a:t>Pooling:</a:t>
            </a:r>
            <a:r>
              <a:rPr lang="en-US" b="0" i="0" dirty="0">
                <a:solidFill>
                  <a:schemeClr val="tx1"/>
                </a:solidFill>
                <a:effectLst/>
                <a:latin typeface="Söhne"/>
              </a:rPr>
              <a:t> Often combined with pooling layers to down sample the spatial dimensions, reducing computational complexity and focusing on essential features.</a:t>
            </a:r>
          </a:p>
          <a:p>
            <a:pPr algn="just">
              <a:buFont typeface="Wingdings" panose="05000000000000000000" pitchFamily="2" charset="2"/>
              <a:buChar char="q"/>
            </a:pPr>
            <a:r>
              <a:rPr lang="en-US" b="1" i="0" dirty="0">
                <a:solidFill>
                  <a:schemeClr val="tx1"/>
                </a:solidFill>
                <a:effectLst/>
                <a:latin typeface="Söhne"/>
              </a:rPr>
              <a:t>Strides:</a:t>
            </a:r>
            <a:r>
              <a:rPr lang="en-US" b="0" i="0" dirty="0">
                <a:solidFill>
                  <a:schemeClr val="tx1"/>
                </a:solidFill>
                <a:effectLst/>
                <a:latin typeface="Söhne"/>
              </a:rPr>
              <a:t> The step size of the sliding window, influencing the degree of overlap between neighboring regions and affecting the output spatial dimensions.</a:t>
            </a:r>
          </a:p>
          <a:p>
            <a:pPr algn="just">
              <a:buFont typeface="Wingdings" panose="05000000000000000000" pitchFamily="2" charset="2"/>
              <a:buChar char="q"/>
            </a:pPr>
            <a:endParaRPr lang="en-US" dirty="0">
              <a:solidFill>
                <a:schemeClr val="tx1"/>
              </a:solidFill>
            </a:endParaRPr>
          </a:p>
        </p:txBody>
      </p:sp>
    </p:spTree>
    <p:extLst>
      <p:ext uri="{BB962C8B-B14F-4D97-AF65-F5344CB8AC3E}">
        <p14:creationId xmlns:p14="http://schemas.microsoft.com/office/powerpoint/2010/main" val="1596528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5A4C2-72AA-2A6A-7E93-69A344DEC5C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48FDDA5-487F-ED09-9D61-96970CC23779}"/>
              </a:ext>
            </a:extLst>
          </p:cNvPr>
          <p:cNvSpPr>
            <a:spLocks noGrp="1"/>
          </p:cNvSpPr>
          <p:nvPr>
            <p:ph type="title"/>
          </p:nvPr>
        </p:nvSpPr>
        <p:spPr>
          <a:xfrm>
            <a:off x="1027135" y="816352"/>
            <a:ext cx="8761413" cy="706964"/>
          </a:xfrm>
        </p:spPr>
        <p:txBody>
          <a:bodyPr/>
          <a:lstStyle/>
          <a:p>
            <a:r>
              <a:rPr lang="en-US" b="1" dirty="0">
                <a:latin typeface="Times New Roman" panose="02020603050405020304" pitchFamily="18" charset="0"/>
                <a:cs typeface="Times New Roman" panose="02020603050405020304" pitchFamily="18" charset="0"/>
              </a:rPr>
              <a:t>Fourier Transform Technique</a:t>
            </a:r>
          </a:p>
        </p:txBody>
      </p:sp>
      <p:sp>
        <p:nvSpPr>
          <p:cNvPr id="4" name="Content Placeholder 3">
            <a:extLst>
              <a:ext uri="{FF2B5EF4-FFF2-40B4-BE49-F238E27FC236}">
                <a16:creationId xmlns:a16="http://schemas.microsoft.com/office/drawing/2014/main" id="{3F4C1A60-554B-2B4B-5E1F-5F5A0F931C21}"/>
              </a:ext>
            </a:extLst>
          </p:cNvPr>
          <p:cNvSpPr>
            <a:spLocks noGrp="1"/>
          </p:cNvSpPr>
          <p:nvPr>
            <p:ph idx="1"/>
          </p:nvPr>
        </p:nvSpPr>
        <p:spPr>
          <a:xfrm>
            <a:off x="889483" y="2406854"/>
            <a:ext cx="10378285" cy="4249585"/>
          </a:xfrm>
        </p:spPr>
        <p:txBody>
          <a:bodyPr>
            <a:normAutofit/>
          </a:bodyPr>
          <a:lstStyle/>
          <a:p>
            <a:pPr algn="just">
              <a:buFont typeface="Wingdings" panose="05000000000000000000" pitchFamily="2" charset="2"/>
              <a:buChar char="q"/>
            </a:pPr>
            <a:r>
              <a:rPr lang="en-US" b="1" i="0" dirty="0">
                <a:solidFill>
                  <a:schemeClr val="tx1"/>
                </a:solidFill>
                <a:effectLst/>
                <a:latin typeface="Arial" panose="020B0604020202020204" pitchFamily="34" charset="0"/>
                <a:cs typeface="Arial" panose="020B0604020202020204" pitchFamily="34" charset="0"/>
              </a:rPr>
              <a:t>Objective:</a:t>
            </a:r>
            <a:r>
              <a:rPr lang="en-US" b="0" i="0" dirty="0">
                <a:solidFill>
                  <a:schemeClr val="tx1"/>
                </a:solidFill>
                <a:effectLst/>
                <a:latin typeface="Arial" panose="020B0604020202020204" pitchFamily="34" charset="0"/>
                <a:cs typeface="Arial" panose="020B0604020202020204" pitchFamily="34" charset="0"/>
              </a:rPr>
              <a:t> The main aim is to classify Electromyography (EMG) signals effectively.</a:t>
            </a:r>
          </a:p>
          <a:p>
            <a:pPr algn="just">
              <a:buFont typeface="Wingdings" panose="05000000000000000000" pitchFamily="2" charset="2"/>
              <a:buChar char="q"/>
            </a:pPr>
            <a:r>
              <a:rPr lang="en-US" b="1" i="0" dirty="0">
                <a:solidFill>
                  <a:schemeClr val="tx1"/>
                </a:solidFill>
                <a:effectLst/>
                <a:latin typeface="Arial" panose="020B0604020202020204" pitchFamily="34" charset="0"/>
                <a:cs typeface="Arial" panose="020B0604020202020204" pitchFamily="34" charset="0"/>
              </a:rPr>
              <a:t>Methodology:</a:t>
            </a:r>
            <a:r>
              <a:rPr lang="en-US" b="0" i="0" dirty="0">
                <a:solidFill>
                  <a:schemeClr val="tx1"/>
                </a:solidFill>
                <a:effectLst/>
                <a:latin typeface="Arial" panose="020B0604020202020204" pitchFamily="34" charset="0"/>
                <a:cs typeface="Arial" panose="020B0604020202020204" pitchFamily="34" charset="0"/>
              </a:rPr>
              <a:t> The chosen approach involves applying Fourier Transform for in-depth signal analysis.</a:t>
            </a:r>
          </a:p>
          <a:p>
            <a:pPr algn="just">
              <a:buFont typeface="Wingdings" panose="05000000000000000000" pitchFamily="2" charset="2"/>
              <a:buChar char="q"/>
            </a:pPr>
            <a:r>
              <a:rPr lang="en-US" b="1" i="0" dirty="0">
                <a:solidFill>
                  <a:schemeClr val="tx1"/>
                </a:solidFill>
                <a:effectLst/>
                <a:latin typeface="Arial" panose="020B0604020202020204" pitchFamily="34" charset="0"/>
                <a:cs typeface="Arial" panose="020B0604020202020204" pitchFamily="34" charset="0"/>
              </a:rPr>
              <a:t>Implementation:</a:t>
            </a:r>
            <a:r>
              <a:rPr lang="en-US" b="0" i="0" dirty="0">
                <a:solidFill>
                  <a:schemeClr val="tx1"/>
                </a:solidFill>
                <a:effectLst/>
                <a:latin typeface="Arial" panose="020B0604020202020204" pitchFamily="34" charset="0"/>
                <a:cs typeface="Arial" panose="020B0604020202020204" pitchFamily="34" charset="0"/>
              </a:rPr>
              <a:t> This process entails transforming the original EMG signal into the frequency domain, yielding a detailed representation.</a:t>
            </a:r>
          </a:p>
          <a:p>
            <a:pPr algn="just">
              <a:buFont typeface="Wingdings" panose="05000000000000000000" pitchFamily="2" charset="2"/>
              <a:buChar char="q"/>
            </a:pPr>
            <a:r>
              <a:rPr lang="en-US" b="1" i="0" dirty="0">
                <a:solidFill>
                  <a:schemeClr val="tx1"/>
                </a:solidFill>
                <a:effectLst/>
                <a:latin typeface="Arial" panose="020B0604020202020204" pitchFamily="34" charset="0"/>
                <a:cs typeface="Arial" panose="020B0604020202020204" pitchFamily="34" charset="0"/>
              </a:rPr>
              <a:t>Result:</a:t>
            </a:r>
            <a:r>
              <a:rPr lang="en-US" b="0" i="0" dirty="0">
                <a:solidFill>
                  <a:schemeClr val="tx1"/>
                </a:solidFill>
                <a:effectLst/>
                <a:latin typeface="Arial" panose="020B0604020202020204" pitchFamily="34" charset="0"/>
                <a:cs typeface="Arial" panose="020B0604020202020204" pitchFamily="34" charset="0"/>
              </a:rPr>
              <a:t> The crucial outcome is the extraction of essential frequency components, providing pivotal information for subsequent classification.</a:t>
            </a:r>
          </a:p>
          <a:p>
            <a:pPr algn="just">
              <a:buFont typeface="Wingdings" panose="05000000000000000000" pitchFamily="2" charset="2"/>
              <a:buChar char="q"/>
            </a:pPr>
            <a:r>
              <a:rPr lang="en-US" b="1" i="0" dirty="0">
                <a:solidFill>
                  <a:schemeClr val="tx1"/>
                </a:solidFill>
                <a:effectLst/>
                <a:latin typeface="Arial" panose="020B0604020202020204" pitchFamily="34" charset="0"/>
                <a:cs typeface="Arial" panose="020B0604020202020204" pitchFamily="34" charset="0"/>
              </a:rPr>
              <a:t>Importance:</a:t>
            </a:r>
            <a:r>
              <a:rPr lang="en-US" b="0" i="0" dirty="0">
                <a:solidFill>
                  <a:schemeClr val="tx1"/>
                </a:solidFill>
                <a:effectLst/>
                <a:latin typeface="Arial" panose="020B0604020202020204" pitchFamily="34" charset="0"/>
                <a:cs typeface="Arial" panose="020B0604020202020204" pitchFamily="34" charset="0"/>
              </a:rPr>
              <a:t> The adoption of Fourier Transform significantly enhances our ability to understand and categorize EMG signals, offering improved signal processing and interpretation for applications like prosthetics and muscle activity studies.</a:t>
            </a:r>
          </a:p>
        </p:txBody>
      </p:sp>
    </p:spTree>
    <p:extLst>
      <p:ext uri="{BB962C8B-B14F-4D97-AF65-F5344CB8AC3E}">
        <p14:creationId xmlns:p14="http://schemas.microsoft.com/office/powerpoint/2010/main" val="42460364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52E71-FBC8-F624-1813-3C9238C564BF}"/>
              </a:ext>
            </a:extLst>
          </p:cNvPr>
          <p:cNvSpPr>
            <a:spLocks noGrp="1"/>
          </p:cNvSpPr>
          <p:nvPr>
            <p:ph type="title"/>
          </p:nvPr>
        </p:nvSpPr>
        <p:spPr>
          <a:xfrm>
            <a:off x="877999" y="822381"/>
            <a:ext cx="8761413" cy="706964"/>
          </a:xfrm>
        </p:spPr>
        <p:txBody>
          <a:bodyPr/>
          <a:lstStyle/>
          <a:p>
            <a:r>
              <a:rPr lang="en-US" sz="3200" b="1" dirty="0">
                <a:solidFill>
                  <a:srgbClr val="F2F0F4"/>
                </a:solidFill>
                <a:latin typeface="Times New Roman" panose="02020603050405020304" pitchFamily="18" charset="0"/>
                <a:ea typeface="Montserrat" pitchFamily="34" charset="-122"/>
                <a:cs typeface="Times New Roman" panose="02020603050405020304" pitchFamily="18" charset="0"/>
              </a:rPr>
              <a:t>Architecture of the CNN model for EMG signal classification</a:t>
            </a:r>
            <a:endParaRPr lang="en-IN" sz="4400" b="1" dirty="0">
              <a:latin typeface="Times New Roman" panose="02020603050405020304" pitchFamily="18" charset="0"/>
              <a:cs typeface="Times New Roman" panose="02020603050405020304" pitchFamily="18" charset="0"/>
            </a:endParaRPr>
          </a:p>
        </p:txBody>
      </p:sp>
      <p:pic>
        <p:nvPicPr>
          <p:cNvPr id="4" name="Image 2">
            <a:extLst>
              <a:ext uri="{FF2B5EF4-FFF2-40B4-BE49-F238E27FC236}">
                <a16:creationId xmlns:a16="http://schemas.microsoft.com/office/drawing/2014/main" id="{1794E03D-B793-5A4C-BA3F-C11D9438524A}"/>
              </a:ext>
            </a:extLst>
          </p:cNvPr>
          <p:cNvPicPr>
            <a:picLocks noGrp="1" noChangeAspect="1"/>
          </p:cNvPicPr>
          <p:nvPr>
            <p:ph idx="1"/>
          </p:nvPr>
        </p:nvPicPr>
        <p:blipFill>
          <a:blip r:embed="rId2"/>
          <a:stretch>
            <a:fillRect/>
          </a:stretch>
        </p:blipFill>
        <p:spPr>
          <a:xfrm>
            <a:off x="970942" y="2440217"/>
            <a:ext cx="1084000" cy="963182"/>
          </a:xfrm>
          <a:prstGeom prst="rect">
            <a:avLst/>
          </a:prstGeom>
        </p:spPr>
      </p:pic>
      <p:pic>
        <p:nvPicPr>
          <p:cNvPr id="5" name="Image 3">
            <a:extLst>
              <a:ext uri="{FF2B5EF4-FFF2-40B4-BE49-F238E27FC236}">
                <a16:creationId xmlns:a16="http://schemas.microsoft.com/office/drawing/2014/main" id="{19C382AB-C150-EBA5-E15A-02FB6858255C}"/>
              </a:ext>
            </a:extLst>
          </p:cNvPr>
          <p:cNvPicPr>
            <a:picLocks noChangeAspect="1"/>
          </p:cNvPicPr>
          <p:nvPr/>
        </p:nvPicPr>
        <p:blipFill>
          <a:blip r:embed="rId3"/>
          <a:stretch>
            <a:fillRect/>
          </a:stretch>
        </p:blipFill>
        <p:spPr>
          <a:xfrm>
            <a:off x="957734" y="3544608"/>
            <a:ext cx="1097207" cy="893333"/>
          </a:xfrm>
          <a:prstGeom prst="rect">
            <a:avLst/>
          </a:prstGeom>
        </p:spPr>
      </p:pic>
      <p:pic>
        <p:nvPicPr>
          <p:cNvPr id="6" name="Image 4">
            <a:extLst>
              <a:ext uri="{FF2B5EF4-FFF2-40B4-BE49-F238E27FC236}">
                <a16:creationId xmlns:a16="http://schemas.microsoft.com/office/drawing/2014/main" id="{F3CFB879-3EF2-C770-35BE-7B26CFAFFEED}"/>
              </a:ext>
            </a:extLst>
          </p:cNvPr>
          <p:cNvPicPr>
            <a:picLocks noChangeAspect="1"/>
          </p:cNvPicPr>
          <p:nvPr/>
        </p:nvPicPr>
        <p:blipFill>
          <a:blip r:embed="rId4"/>
          <a:stretch>
            <a:fillRect/>
          </a:stretch>
        </p:blipFill>
        <p:spPr>
          <a:xfrm>
            <a:off x="970941" y="4561350"/>
            <a:ext cx="1083999" cy="936000"/>
          </a:xfrm>
          <a:prstGeom prst="rect">
            <a:avLst/>
          </a:prstGeom>
        </p:spPr>
      </p:pic>
      <p:sp>
        <p:nvSpPr>
          <p:cNvPr id="7" name="TextBox 6">
            <a:extLst>
              <a:ext uri="{FF2B5EF4-FFF2-40B4-BE49-F238E27FC236}">
                <a16:creationId xmlns:a16="http://schemas.microsoft.com/office/drawing/2014/main" id="{4658660D-EEE3-0E40-BE32-8E39799C5D9F}"/>
              </a:ext>
            </a:extLst>
          </p:cNvPr>
          <p:cNvSpPr txBox="1"/>
          <p:nvPr/>
        </p:nvSpPr>
        <p:spPr>
          <a:xfrm>
            <a:off x="2413148" y="2333814"/>
            <a:ext cx="8283514" cy="4416594"/>
          </a:xfrm>
          <a:prstGeom prst="rect">
            <a:avLst/>
          </a:prstGeom>
          <a:noFill/>
        </p:spPr>
        <p:txBody>
          <a:bodyPr wrap="square" rtlCol="0">
            <a:spAutoFit/>
          </a:bodyPr>
          <a:lstStyle/>
          <a:p>
            <a:pPr algn="just">
              <a:spcBef>
                <a:spcPts val="1200"/>
              </a:spcBef>
              <a:spcAft>
                <a:spcPts val="600"/>
              </a:spcAft>
            </a:pPr>
            <a:r>
              <a:rPr lang="en-IN" b="1" dirty="0">
                <a:latin typeface="Times New Roman" panose="02020603050405020304" pitchFamily="18" charset="0"/>
                <a:cs typeface="Times New Roman" panose="02020603050405020304" pitchFamily="18" charset="0"/>
              </a:rPr>
              <a:t>Input layer</a:t>
            </a:r>
          </a:p>
          <a:p>
            <a:pPr algn="just">
              <a:spcAft>
                <a:spcPts val="1200"/>
              </a:spcAft>
            </a:pPr>
            <a:r>
              <a:rPr lang="en-US" sz="1800" dirty="0">
                <a:latin typeface="Times New Roman" panose="02020603050405020304" pitchFamily="18" charset="0"/>
                <a:ea typeface="Heebo" pitchFamily="34" charset="-122"/>
                <a:cs typeface="Times New Roman" panose="02020603050405020304" pitchFamily="18" charset="0"/>
              </a:rPr>
              <a:t>The input layer receives preprocessed EMG signal data, forming the initial stage of information processing within the CNN model.</a:t>
            </a:r>
          </a:p>
          <a:p>
            <a:pPr algn="just">
              <a:spcBef>
                <a:spcPts val="600"/>
              </a:spcBef>
              <a:spcAft>
                <a:spcPts val="600"/>
              </a:spcAft>
            </a:pPr>
            <a:r>
              <a:rPr lang="en-US" sz="1800" b="1" dirty="0">
                <a:latin typeface="Times New Roman" panose="02020603050405020304" pitchFamily="18" charset="0"/>
                <a:ea typeface="Montserrat" pitchFamily="34" charset="-122"/>
                <a:cs typeface="Times New Roman" panose="02020603050405020304" pitchFamily="18" charset="0"/>
              </a:rPr>
              <a:t>Convolutional Layers</a:t>
            </a:r>
          </a:p>
          <a:p>
            <a:pPr algn="just">
              <a:spcAft>
                <a:spcPts val="1200"/>
              </a:spcAft>
            </a:pPr>
            <a:r>
              <a:rPr lang="en-US" sz="1800" dirty="0">
                <a:latin typeface="Times New Roman" panose="02020603050405020304" pitchFamily="18" charset="0"/>
                <a:ea typeface="Heebo" pitchFamily="34" charset="-122"/>
                <a:cs typeface="Times New Roman" panose="02020603050405020304" pitchFamily="18" charset="0"/>
              </a:rPr>
              <a:t>Convolutional layers perform feature extraction, capturing relevant spatial patterns and characteristics within the input EMG signal data</a:t>
            </a:r>
            <a:endParaRPr lang="en-US" sz="1800" dirty="0">
              <a:latin typeface="Times New Roman" panose="02020603050405020304" pitchFamily="18" charset="0"/>
              <a:cs typeface="Times New Roman" panose="02020603050405020304" pitchFamily="18" charset="0"/>
            </a:endParaRPr>
          </a:p>
          <a:p>
            <a:pPr algn="just">
              <a:spcAft>
                <a:spcPts val="600"/>
              </a:spcAft>
            </a:pPr>
            <a:r>
              <a:rPr lang="en-US" b="1" i="0" dirty="0">
                <a:effectLst/>
                <a:latin typeface="Söhne"/>
              </a:rPr>
              <a:t>Flatten Layer:</a:t>
            </a:r>
            <a:endParaRPr lang="en-US" b="0" i="0" dirty="0">
              <a:effectLst/>
              <a:latin typeface="Söhne"/>
            </a:endParaRPr>
          </a:p>
          <a:p>
            <a:pPr algn="just">
              <a:spcAft>
                <a:spcPts val="1200"/>
              </a:spcAft>
            </a:pPr>
            <a:r>
              <a:rPr lang="en-US" b="0" i="0" dirty="0">
                <a:effectLst/>
                <a:latin typeface="Söhne"/>
              </a:rPr>
              <a:t>The Flatten layer converts the multi-dimensional output to a one-dimensional vector, facilitating compatibility with fully connected layers in a Convolutional Neural Network.</a:t>
            </a:r>
          </a:p>
          <a:p>
            <a:pPr algn="just">
              <a:spcAft>
                <a:spcPts val="600"/>
              </a:spcAft>
            </a:pPr>
            <a:r>
              <a:rPr lang="en-US" sz="1800" b="1" dirty="0">
                <a:latin typeface="Times New Roman" panose="02020603050405020304" pitchFamily="18" charset="0"/>
                <a:ea typeface="Heebo" pitchFamily="34" charset="-122"/>
                <a:cs typeface="Times New Roman" panose="02020603050405020304" pitchFamily="18" charset="0"/>
              </a:rPr>
              <a:t>Fully connected Layer</a:t>
            </a:r>
          </a:p>
          <a:p>
            <a:pPr algn="just"/>
            <a:r>
              <a:rPr lang="en-US" sz="1800" dirty="0">
                <a:latin typeface="Times New Roman" panose="02020603050405020304" pitchFamily="18" charset="0"/>
                <a:ea typeface="Heebo" pitchFamily="34" charset="-122"/>
                <a:cs typeface="Times New Roman" panose="02020603050405020304" pitchFamily="18" charset="0"/>
              </a:rPr>
              <a:t>These layers extract high-level features, leading to the classification of EMG signals into distinct categories based on learned characteristics.</a:t>
            </a:r>
            <a:endParaRPr lang="en-US" sz="1800" dirty="0">
              <a:latin typeface="Times New Roman" panose="02020603050405020304" pitchFamily="18" charset="0"/>
              <a:cs typeface="Times New Roman" panose="02020603050405020304" pitchFamily="18" charset="0"/>
            </a:endParaRPr>
          </a:p>
        </p:txBody>
      </p:sp>
      <p:pic>
        <p:nvPicPr>
          <p:cNvPr id="19" name="Image 4">
            <a:extLst>
              <a:ext uri="{FF2B5EF4-FFF2-40B4-BE49-F238E27FC236}">
                <a16:creationId xmlns:a16="http://schemas.microsoft.com/office/drawing/2014/main" id="{8D4B4201-9625-23FA-C2C8-C654898B9F85}"/>
              </a:ext>
            </a:extLst>
          </p:cNvPr>
          <p:cNvPicPr>
            <a:picLocks noChangeAspect="1"/>
          </p:cNvPicPr>
          <p:nvPr/>
        </p:nvPicPr>
        <p:blipFill>
          <a:blip r:embed="rId4"/>
          <a:stretch>
            <a:fillRect/>
          </a:stretch>
        </p:blipFill>
        <p:spPr>
          <a:xfrm>
            <a:off x="957734" y="5593960"/>
            <a:ext cx="1138659" cy="936000"/>
          </a:xfrm>
          <a:prstGeom prst="rect">
            <a:avLst/>
          </a:prstGeom>
        </p:spPr>
      </p:pic>
    </p:spTree>
    <p:extLst>
      <p:ext uri="{BB962C8B-B14F-4D97-AF65-F5344CB8AC3E}">
        <p14:creationId xmlns:p14="http://schemas.microsoft.com/office/powerpoint/2010/main" val="20822728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C994811-3A84-F3A2-2EA1-CD60970B5FA8}"/>
              </a:ext>
            </a:extLst>
          </p:cNvPr>
          <p:cNvSpPr>
            <a:spLocks noGrp="1"/>
          </p:cNvSpPr>
          <p:nvPr>
            <p:ph type="title"/>
          </p:nvPr>
        </p:nvSpPr>
        <p:spPr>
          <a:xfrm>
            <a:off x="1015419" y="777023"/>
            <a:ext cx="8761413" cy="706964"/>
          </a:xfrm>
        </p:spPr>
        <p:txBody>
          <a:bodyPr/>
          <a:lstStyle/>
          <a:p>
            <a:r>
              <a:rPr lang="en-US" b="1" dirty="0">
                <a:latin typeface="Times New Roman" panose="02020603050405020304" pitchFamily="18" charset="0"/>
                <a:cs typeface="Times New Roman" panose="02020603050405020304" pitchFamily="18" charset="0"/>
              </a:rPr>
              <a:t>Architecture of CNN</a:t>
            </a:r>
          </a:p>
        </p:txBody>
      </p:sp>
      <p:grpSp>
        <p:nvGrpSpPr>
          <p:cNvPr id="4" name="Group 3">
            <a:extLst>
              <a:ext uri="{FF2B5EF4-FFF2-40B4-BE49-F238E27FC236}">
                <a16:creationId xmlns:a16="http://schemas.microsoft.com/office/drawing/2014/main" id="{A39A33A5-63D3-0C57-0A99-5C118BD2F90C}"/>
              </a:ext>
            </a:extLst>
          </p:cNvPr>
          <p:cNvGrpSpPr/>
          <p:nvPr/>
        </p:nvGrpSpPr>
        <p:grpSpPr>
          <a:xfrm>
            <a:off x="1263109" y="2261420"/>
            <a:ext cx="10023987" cy="4596580"/>
            <a:chOff x="1376516" y="2261420"/>
            <a:chExt cx="9502877" cy="4596580"/>
          </a:xfrm>
        </p:grpSpPr>
        <p:pic>
          <p:nvPicPr>
            <p:cNvPr id="10" name="Picture 9">
              <a:extLst>
                <a:ext uri="{FF2B5EF4-FFF2-40B4-BE49-F238E27FC236}">
                  <a16:creationId xmlns:a16="http://schemas.microsoft.com/office/drawing/2014/main" id="{022B7471-AFDA-7B4F-8C7B-44B6C97496ED}"/>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400000"/>
                      </a14:imgEffect>
                    </a14:imgLayer>
                  </a14:imgProps>
                </a:ext>
              </a:extLst>
            </a:blip>
            <a:srcRect l="668"/>
            <a:stretch/>
          </p:blipFill>
          <p:spPr>
            <a:xfrm>
              <a:off x="1376516" y="2261420"/>
              <a:ext cx="9502877" cy="4596580"/>
            </a:xfrm>
            <a:prstGeom prst="rect">
              <a:avLst/>
            </a:prstGeom>
          </p:spPr>
        </p:pic>
        <p:pic>
          <p:nvPicPr>
            <p:cNvPr id="3" name="Picture 2">
              <a:extLst>
                <a:ext uri="{FF2B5EF4-FFF2-40B4-BE49-F238E27FC236}">
                  <a16:creationId xmlns:a16="http://schemas.microsoft.com/office/drawing/2014/main" id="{94F833A4-35CE-14BE-2914-DD1C81D744D4}"/>
                </a:ext>
              </a:extLst>
            </p:cNvPr>
            <p:cNvPicPr>
              <a:picLocks noChangeAspect="1"/>
            </p:cNvPicPr>
            <p:nvPr/>
          </p:nvPicPr>
          <p:blipFill>
            <a:blip r:embed="rId4"/>
            <a:stretch>
              <a:fillRect/>
            </a:stretch>
          </p:blipFill>
          <p:spPr>
            <a:xfrm>
              <a:off x="4768647" y="5191433"/>
              <a:ext cx="1052052" cy="692900"/>
            </a:xfrm>
            <a:prstGeom prst="rect">
              <a:avLst/>
            </a:prstGeom>
          </p:spPr>
        </p:pic>
      </p:grpSp>
    </p:spTree>
    <p:extLst>
      <p:ext uri="{BB962C8B-B14F-4D97-AF65-F5344CB8AC3E}">
        <p14:creationId xmlns:p14="http://schemas.microsoft.com/office/powerpoint/2010/main" val="14127153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FFFEB2-0C66-E1AB-EE6D-F3CD41B85391}"/>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1DC53C2B-801B-A2C3-38AF-31157312D4ED}"/>
              </a:ext>
            </a:extLst>
          </p:cNvPr>
          <p:cNvSpPr>
            <a:spLocks noGrp="1"/>
          </p:cNvSpPr>
          <p:nvPr>
            <p:ph type="title"/>
          </p:nvPr>
        </p:nvSpPr>
        <p:spPr>
          <a:xfrm>
            <a:off x="1086129" y="786855"/>
            <a:ext cx="8761413" cy="706964"/>
          </a:xfrm>
        </p:spPr>
        <p:txBody>
          <a:bodyPr/>
          <a:lstStyle/>
          <a:p>
            <a:r>
              <a:rPr lang="en-US" b="1" dirty="0">
                <a:latin typeface="Times New Roman" panose="02020603050405020304" pitchFamily="18" charset="0"/>
                <a:cs typeface="Times New Roman" panose="02020603050405020304" pitchFamily="18" charset="0"/>
              </a:rPr>
              <a:t>Block Diagram</a:t>
            </a:r>
          </a:p>
        </p:txBody>
      </p:sp>
      <p:pic>
        <p:nvPicPr>
          <p:cNvPr id="11" name="Picture 10">
            <a:extLst>
              <a:ext uri="{FF2B5EF4-FFF2-40B4-BE49-F238E27FC236}">
                <a16:creationId xmlns:a16="http://schemas.microsoft.com/office/drawing/2014/main" id="{9EB8779F-004F-A39D-7B4C-110D55952862}"/>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rcRect/>
          <a:stretch/>
        </p:blipFill>
        <p:spPr>
          <a:xfrm>
            <a:off x="1244720" y="2310581"/>
            <a:ext cx="9855899" cy="4547419"/>
          </a:xfrm>
          <a:prstGeom prst="rect">
            <a:avLst/>
          </a:prstGeom>
        </p:spPr>
      </p:pic>
    </p:spTree>
    <p:extLst>
      <p:ext uri="{BB962C8B-B14F-4D97-AF65-F5344CB8AC3E}">
        <p14:creationId xmlns:p14="http://schemas.microsoft.com/office/powerpoint/2010/main" val="19336248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A8B2E-CE69-E62F-BD4C-A689778C1224}"/>
              </a:ext>
            </a:extLst>
          </p:cNvPr>
          <p:cNvSpPr>
            <a:spLocks noGrp="1"/>
          </p:cNvSpPr>
          <p:nvPr>
            <p:ph type="title"/>
          </p:nvPr>
        </p:nvSpPr>
        <p:spPr>
          <a:xfrm>
            <a:off x="1007428" y="777022"/>
            <a:ext cx="8825659" cy="706964"/>
          </a:xfrm>
        </p:spPr>
        <p:txBody>
          <a:bodyPr/>
          <a:lstStyle/>
          <a:p>
            <a:r>
              <a:rPr lang="en-US" b="1" i="0" dirty="0">
                <a:solidFill>
                  <a:srgbClr val="E3E3E3"/>
                </a:solidFill>
                <a:effectLst/>
                <a:latin typeface="Times New Roman" panose="02020603050405020304" pitchFamily="18" charset="0"/>
                <a:cs typeface="Times New Roman" panose="02020603050405020304" pitchFamily="18" charset="0"/>
              </a:rPr>
              <a:t>How CNNs Work for EMG Signals</a:t>
            </a:r>
            <a:endParaRPr lang="en-US"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20B62874-2E70-BDD7-645B-7C8E90EFC372}"/>
              </a:ext>
            </a:extLst>
          </p:cNvPr>
          <p:cNvSpPr>
            <a:spLocks noGrp="1"/>
          </p:cNvSpPr>
          <p:nvPr>
            <p:ph type="body" idx="1"/>
          </p:nvPr>
        </p:nvSpPr>
        <p:spPr>
          <a:xfrm>
            <a:off x="1417799" y="2317304"/>
            <a:ext cx="3492019" cy="787022"/>
          </a:xfrm>
        </p:spPr>
        <p:txBody>
          <a:bodyPr/>
          <a:lstStyle/>
          <a:p>
            <a:r>
              <a:rPr lang="en-US" sz="1800" b="1" i="0" dirty="0">
                <a:solidFill>
                  <a:schemeClr val="accent2"/>
                </a:solidFill>
                <a:effectLst/>
                <a:latin typeface="Arial" panose="020B0604020202020204" pitchFamily="34" charset="0"/>
                <a:cs typeface="Arial" panose="020B0604020202020204" pitchFamily="34" charset="0"/>
              </a:rPr>
              <a:t>Data Loading and Preprocessing</a:t>
            </a:r>
            <a:endParaRPr lang="en-US" sz="1800" b="1" dirty="0">
              <a:solidFill>
                <a:schemeClr val="accent2"/>
              </a:solidFill>
              <a:latin typeface="Arial" panose="020B0604020202020204" pitchFamily="34" charset="0"/>
              <a:cs typeface="Arial" panose="020B0604020202020204" pitchFamily="34" charset="0"/>
            </a:endParaRPr>
          </a:p>
        </p:txBody>
      </p:sp>
      <p:sp>
        <p:nvSpPr>
          <p:cNvPr id="4" name="Text Placeholder 3">
            <a:extLst>
              <a:ext uri="{FF2B5EF4-FFF2-40B4-BE49-F238E27FC236}">
                <a16:creationId xmlns:a16="http://schemas.microsoft.com/office/drawing/2014/main" id="{541E5E35-D672-1B10-476C-6705F8BA7EFB}"/>
              </a:ext>
            </a:extLst>
          </p:cNvPr>
          <p:cNvSpPr>
            <a:spLocks noGrp="1"/>
          </p:cNvSpPr>
          <p:nvPr>
            <p:ph type="body" sz="half" idx="15"/>
          </p:nvPr>
        </p:nvSpPr>
        <p:spPr>
          <a:xfrm>
            <a:off x="1121128" y="3181612"/>
            <a:ext cx="3034935" cy="3017560"/>
          </a:xfrm>
        </p:spPr>
        <p:txBody>
          <a:bodyPr>
            <a:normAutofit/>
          </a:bodyPr>
          <a:lstStyle/>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Load EMG dataset from a CSV file and drop unnecessary columns.</a:t>
            </a:r>
          </a:p>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Normalize data to scale values between 0 and 1.</a:t>
            </a:r>
          </a:p>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Apply sliding window technique to segment time-series data.</a:t>
            </a:r>
          </a:p>
          <a:p>
            <a:endParaRPr lang="en-US" dirty="0">
              <a:solidFill>
                <a:schemeClr val="tx1"/>
              </a:solidFill>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33402334-7D97-5470-5348-4E9C8DF274A8}"/>
              </a:ext>
            </a:extLst>
          </p:cNvPr>
          <p:cNvSpPr>
            <a:spLocks noGrp="1"/>
          </p:cNvSpPr>
          <p:nvPr>
            <p:ph type="body" sz="quarter" idx="3"/>
          </p:nvPr>
        </p:nvSpPr>
        <p:spPr>
          <a:xfrm>
            <a:off x="4937640" y="2531130"/>
            <a:ext cx="3147009" cy="326815"/>
          </a:xfrm>
        </p:spPr>
        <p:txBody>
          <a:bodyPr/>
          <a:lstStyle/>
          <a:p>
            <a:r>
              <a:rPr lang="en-US" sz="1800" b="1" i="0" dirty="0">
                <a:solidFill>
                  <a:schemeClr val="accent2"/>
                </a:solidFill>
                <a:effectLst/>
                <a:latin typeface="Arial" panose="020B0604020202020204" pitchFamily="34" charset="0"/>
                <a:cs typeface="Arial" panose="020B0604020202020204" pitchFamily="34" charset="0"/>
              </a:rPr>
              <a:t>CNN Model Definition:</a:t>
            </a:r>
            <a:endParaRPr lang="en-US" sz="1800" b="1" dirty="0">
              <a:solidFill>
                <a:schemeClr val="accent2"/>
              </a:solidFill>
              <a:latin typeface="Arial" panose="020B0604020202020204" pitchFamily="34" charset="0"/>
              <a:cs typeface="Arial" panose="020B0604020202020204" pitchFamily="34" charset="0"/>
            </a:endParaRPr>
          </a:p>
        </p:txBody>
      </p:sp>
      <p:sp>
        <p:nvSpPr>
          <p:cNvPr id="6" name="Text Placeholder 5">
            <a:extLst>
              <a:ext uri="{FF2B5EF4-FFF2-40B4-BE49-F238E27FC236}">
                <a16:creationId xmlns:a16="http://schemas.microsoft.com/office/drawing/2014/main" id="{37E246C9-7F3C-5B31-585A-80E6DDF94D16}"/>
              </a:ext>
            </a:extLst>
          </p:cNvPr>
          <p:cNvSpPr>
            <a:spLocks noGrp="1"/>
          </p:cNvSpPr>
          <p:nvPr>
            <p:ph type="body" sz="half" idx="16"/>
          </p:nvPr>
        </p:nvSpPr>
        <p:spPr>
          <a:xfrm>
            <a:off x="4525061" y="3129122"/>
            <a:ext cx="3141878" cy="2776956"/>
          </a:xfrm>
        </p:spPr>
        <p:txBody>
          <a:bodyPr>
            <a:normAutofit/>
          </a:bodyPr>
          <a:lstStyle/>
          <a:p>
            <a:pPr marL="252000" indent="-252000" algn="just">
              <a:lnSpc>
                <a:spcPct val="120000"/>
              </a:lnSpc>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Sequential model with convolutional layers, max-pooling layers, and dense layers.</a:t>
            </a:r>
          </a:p>
          <a:p>
            <a:pPr marL="252000" indent="-252000" algn="just">
              <a:lnSpc>
                <a:spcPct val="120000"/>
              </a:lnSpc>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First convolutional layer with 32 filters, kernel size of 3, and ReLU activation.</a:t>
            </a:r>
          </a:p>
          <a:p>
            <a:pPr marL="252000" indent="-252000" algn="just">
              <a:lnSpc>
                <a:spcPct val="120000"/>
              </a:lnSpc>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Model compiled using Adam optimizer and sparse categorical cross-entropy loss.</a:t>
            </a:r>
          </a:p>
          <a:p>
            <a:pPr marL="252000" indent="-252000" algn="just">
              <a:lnSpc>
                <a:spcPct val="150000"/>
              </a:lnSpc>
              <a:buFont typeface="Wingdings" panose="05000000000000000000" pitchFamily="2" charset="2"/>
              <a:buChar char="q"/>
            </a:pPr>
            <a:endParaRPr lang="en-US" dirty="0">
              <a:solidFill>
                <a:schemeClr val="tx1"/>
              </a:solidFill>
              <a:latin typeface="Arial" panose="020B0604020202020204" pitchFamily="34" charset="0"/>
              <a:cs typeface="Arial" panose="020B0604020202020204" pitchFamily="34" charset="0"/>
            </a:endParaRPr>
          </a:p>
        </p:txBody>
      </p:sp>
      <p:sp>
        <p:nvSpPr>
          <p:cNvPr id="7" name="Text Placeholder 6">
            <a:extLst>
              <a:ext uri="{FF2B5EF4-FFF2-40B4-BE49-F238E27FC236}">
                <a16:creationId xmlns:a16="http://schemas.microsoft.com/office/drawing/2014/main" id="{C65963E3-C4C5-B546-5E20-374B148E9A29}"/>
              </a:ext>
            </a:extLst>
          </p:cNvPr>
          <p:cNvSpPr>
            <a:spLocks noGrp="1"/>
          </p:cNvSpPr>
          <p:nvPr>
            <p:ph type="body" sz="quarter" idx="13"/>
          </p:nvPr>
        </p:nvSpPr>
        <p:spPr>
          <a:xfrm>
            <a:off x="8279799" y="2529882"/>
            <a:ext cx="3145730" cy="326496"/>
          </a:xfrm>
        </p:spPr>
        <p:txBody>
          <a:bodyPr/>
          <a:lstStyle/>
          <a:p>
            <a:r>
              <a:rPr lang="en-US" sz="1600" b="1" i="0" dirty="0">
                <a:solidFill>
                  <a:schemeClr val="accent2"/>
                </a:solidFill>
                <a:effectLst/>
                <a:latin typeface="Arial" panose="020B0604020202020204" pitchFamily="34" charset="0"/>
                <a:cs typeface="Arial" panose="020B0604020202020204" pitchFamily="34" charset="0"/>
              </a:rPr>
              <a:t>Training and Evaluation:</a:t>
            </a:r>
            <a:endParaRPr lang="en-US" sz="1600" b="1" dirty="0">
              <a:solidFill>
                <a:schemeClr val="accent2"/>
              </a:solidFill>
              <a:latin typeface="Arial" panose="020B0604020202020204" pitchFamily="34" charset="0"/>
              <a:cs typeface="Arial" panose="020B0604020202020204" pitchFamily="34" charset="0"/>
            </a:endParaRPr>
          </a:p>
        </p:txBody>
      </p:sp>
      <p:sp>
        <p:nvSpPr>
          <p:cNvPr id="8" name="Text Placeholder 7">
            <a:extLst>
              <a:ext uri="{FF2B5EF4-FFF2-40B4-BE49-F238E27FC236}">
                <a16:creationId xmlns:a16="http://schemas.microsoft.com/office/drawing/2014/main" id="{6CAA70BB-F9A0-D63B-CFB9-B5BB16696BC0}"/>
              </a:ext>
            </a:extLst>
          </p:cNvPr>
          <p:cNvSpPr>
            <a:spLocks noGrp="1"/>
          </p:cNvSpPr>
          <p:nvPr>
            <p:ph type="body" sz="half" idx="17"/>
          </p:nvPr>
        </p:nvSpPr>
        <p:spPr>
          <a:xfrm>
            <a:off x="7974174" y="3104326"/>
            <a:ext cx="3313258" cy="3101449"/>
          </a:xfrm>
        </p:spPr>
        <p:txBody>
          <a:bodyPr>
            <a:normAutofit lnSpcReduction="10000"/>
          </a:bodyPr>
          <a:lstStyle/>
          <a:p>
            <a:pPr marL="252000" indent="-252000" algn="just">
              <a:lnSpc>
                <a:spcPct val="110000"/>
              </a:lnSpc>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Split dataset into training and testing sets.</a:t>
            </a:r>
          </a:p>
          <a:p>
            <a:pPr marL="252000" indent="-252000" algn="just">
              <a:lnSpc>
                <a:spcPct val="110000"/>
              </a:lnSpc>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Train CNN model on the training set for a specified number of epochs.</a:t>
            </a:r>
          </a:p>
          <a:p>
            <a:pPr marL="252000" indent="-252000" algn="just">
              <a:lnSpc>
                <a:spcPct val="110000"/>
              </a:lnSpc>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Visualize learning curves (training and validation loss).</a:t>
            </a:r>
          </a:p>
          <a:p>
            <a:pPr marL="252000" indent="-252000" algn="just">
              <a:lnSpc>
                <a:spcPct val="110000"/>
              </a:lnSpc>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Evaluate model on the testing set, compute accuracy, F1 score, and generate a confusion matrix.</a:t>
            </a:r>
          </a:p>
          <a:p>
            <a:pPr marL="252000" indent="-252000" algn="just">
              <a:lnSpc>
                <a:spcPct val="110000"/>
              </a:lnSpc>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Display a detailed classification report.</a:t>
            </a:r>
          </a:p>
          <a:p>
            <a:pPr marL="180000" indent="-180000" algn="just">
              <a:lnSpc>
                <a:spcPct val="150000"/>
              </a:lnSpc>
              <a:spcBef>
                <a:spcPts val="0"/>
              </a:spcBef>
              <a:buFont typeface="Wingdings" panose="05000000000000000000" pitchFamily="2" charset="2"/>
              <a:buChar char="q"/>
            </a:pPr>
            <a:endParaRPr lang="en-US" dirty="0">
              <a:solidFill>
                <a:schemeClr val="tx1"/>
              </a:solidFill>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2F0B6D7B-D810-2212-7018-23DA65A9990C}"/>
              </a:ext>
            </a:extLst>
          </p:cNvPr>
          <p:cNvGrpSpPr/>
          <p:nvPr/>
        </p:nvGrpSpPr>
        <p:grpSpPr>
          <a:xfrm>
            <a:off x="938279" y="2512815"/>
            <a:ext cx="252000" cy="396000"/>
            <a:chOff x="995979" y="2712234"/>
            <a:chExt cx="252000" cy="396000"/>
          </a:xfrm>
        </p:grpSpPr>
        <p:sp>
          <p:nvSpPr>
            <p:cNvPr id="10" name="Shape 2">
              <a:extLst>
                <a:ext uri="{FF2B5EF4-FFF2-40B4-BE49-F238E27FC236}">
                  <a16:creationId xmlns:a16="http://schemas.microsoft.com/office/drawing/2014/main" id="{2443B8AB-942A-A8A9-7929-F8AB29328B73}"/>
                </a:ext>
              </a:extLst>
            </p:cNvPr>
            <p:cNvSpPr/>
            <p:nvPr/>
          </p:nvSpPr>
          <p:spPr>
            <a:xfrm>
              <a:off x="995979" y="2781738"/>
              <a:ext cx="252000" cy="326496"/>
            </a:xfrm>
            <a:prstGeom prst="roundRect">
              <a:avLst>
                <a:gd name="adj" fmla="val 20001"/>
              </a:avLst>
            </a:prstGeom>
            <a:solidFill>
              <a:srgbClr val="3C136D"/>
            </a:solidFill>
            <a:ln w="12263">
              <a:solidFill>
                <a:srgbClr val="552C86"/>
              </a:solidFill>
              <a:prstDash val="solid"/>
            </a:ln>
          </p:spPr>
        </p:sp>
        <p:sp>
          <p:nvSpPr>
            <p:cNvPr id="11" name="Text 3">
              <a:extLst>
                <a:ext uri="{FF2B5EF4-FFF2-40B4-BE49-F238E27FC236}">
                  <a16:creationId xmlns:a16="http://schemas.microsoft.com/office/drawing/2014/main" id="{B9CD2152-7922-EB63-D478-2FDE2B3CD34B}"/>
                </a:ext>
              </a:extLst>
            </p:cNvPr>
            <p:cNvSpPr/>
            <p:nvPr/>
          </p:nvSpPr>
          <p:spPr>
            <a:xfrm>
              <a:off x="1065128" y="2712234"/>
              <a:ext cx="113700" cy="211397"/>
            </a:xfrm>
            <a:prstGeom prst="rect">
              <a:avLst/>
            </a:prstGeom>
            <a:noFill/>
            <a:ln/>
          </p:spPr>
          <p:txBody>
            <a:bodyPr wrap="none" rtlCol="0" anchor="t"/>
            <a:lstStyle/>
            <a:p>
              <a:pPr marL="0" indent="0" algn="ctr">
                <a:lnSpc>
                  <a:spcPts val="2902"/>
                </a:lnSpc>
                <a:buNone/>
              </a:pPr>
              <a:r>
                <a:rPr lang="en-US" sz="1600" dirty="0">
                  <a:solidFill>
                    <a:srgbClr val="DCD7E5"/>
                  </a:solidFill>
                  <a:latin typeface="Arial" panose="020B0604020202020204" pitchFamily="34" charset="0"/>
                  <a:ea typeface="Montserrat" pitchFamily="34" charset="-122"/>
                  <a:cs typeface="Arial" panose="020B0604020202020204" pitchFamily="34" charset="0"/>
                </a:rPr>
                <a:t>1</a:t>
              </a:r>
              <a:endParaRPr lang="en-US" sz="1600" dirty="0">
                <a:latin typeface="Arial" panose="020B0604020202020204" pitchFamily="34" charset="0"/>
                <a:cs typeface="Arial" panose="020B0604020202020204" pitchFamily="34" charset="0"/>
              </a:endParaRPr>
            </a:p>
          </p:txBody>
        </p:sp>
      </p:grpSp>
      <p:grpSp>
        <p:nvGrpSpPr>
          <p:cNvPr id="12" name="Group 11">
            <a:extLst>
              <a:ext uri="{FF2B5EF4-FFF2-40B4-BE49-F238E27FC236}">
                <a16:creationId xmlns:a16="http://schemas.microsoft.com/office/drawing/2014/main" id="{262BAD82-4DEE-E160-9766-BE12D5B5A9D2}"/>
              </a:ext>
            </a:extLst>
          </p:cNvPr>
          <p:cNvGrpSpPr/>
          <p:nvPr/>
        </p:nvGrpSpPr>
        <p:grpSpPr>
          <a:xfrm>
            <a:off x="4602580" y="2460378"/>
            <a:ext cx="252000" cy="396000"/>
            <a:chOff x="995979" y="2712234"/>
            <a:chExt cx="252000" cy="396000"/>
          </a:xfrm>
        </p:grpSpPr>
        <p:sp>
          <p:nvSpPr>
            <p:cNvPr id="13" name="Shape 2">
              <a:extLst>
                <a:ext uri="{FF2B5EF4-FFF2-40B4-BE49-F238E27FC236}">
                  <a16:creationId xmlns:a16="http://schemas.microsoft.com/office/drawing/2014/main" id="{C0AFCBFD-A861-AE35-53AA-79BB95ABA257}"/>
                </a:ext>
              </a:extLst>
            </p:cNvPr>
            <p:cNvSpPr/>
            <p:nvPr/>
          </p:nvSpPr>
          <p:spPr>
            <a:xfrm>
              <a:off x="995979" y="2781738"/>
              <a:ext cx="252000" cy="326496"/>
            </a:xfrm>
            <a:prstGeom prst="roundRect">
              <a:avLst>
                <a:gd name="adj" fmla="val 20001"/>
              </a:avLst>
            </a:prstGeom>
            <a:solidFill>
              <a:srgbClr val="3C136D"/>
            </a:solidFill>
            <a:ln w="12263">
              <a:solidFill>
                <a:srgbClr val="552C86"/>
              </a:solidFill>
              <a:prstDash val="solid"/>
            </a:ln>
          </p:spPr>
        </p:sp>
        <p:sp>
          <p:nvSpPr>
            <p:cNvPr id="14" name="Text 3">
              <a:extLst>
                <a:ext uri="{FF2B5EF4-FFF2-40B4-BE49-F238E27FC236}">
                  <a16:creationId xmlns:a16="http://schemas.microsoft.com/office/drawing/2014/main" id="{36C1931A-0104-CB7F-D6B3-62FF0AC46640}"/>
                </a:ext>
              </a:extLst>
            </p:cNvPr>
            <p:cNvSpPr/>
            <p:nvPr/>
          </p:nvSpPr>
          <p:spPr>
            <a:xfrm>
              <a:off x="1065128" y="2712234"/>
              <a:ext cx="113700" cy="211397"/>
            </a:xfrm>
            <a:prstGeom prst="rect">
              <a:avLst/>
            </a:prstGeom>
            <a:noFill/>
            <a:ln/>
          </p:spPr>
          <p:txBody>
            <a:bodyPr wrap="none" rtlCol="0" anchor="t"/>
            <a:lstStyle/>
            <a:p>
              <a:pPr marL="0" indent="0" algn="ctr">
                <a:lnSpc>
                  <a:spcPts val="2902"/>
                </a:lnSpc>
                <a:buNone/>
              </a:pPr>
              <a:r>
                <a:rPr lang="en-US" sz="1600" dirty="0">
                  <a:solidFill>
                    <a:schemeClr val="bg1"/>
                  </a:solidFill>
                  <a:latin typeface="Arial" panose="020B0604020202020204" pitchFamily="34" charset="0"/>
                  <a:cs typeface="Arial" panose="020B0604020202020204" pitchFamily="34" charset="0"/>
                </a:rPr>
                <a:t>2</a:t>
              </a:r>
            </a:p>
          </p:txBody>
        </p:sp>
      </p:grpSp>
      <p:grpSp>
        <p:nvGrpSpPr>
          <p:cNvPr id="15" name="Group 14">
            <a:extLst>
              <a:ext uri="{FF2B5EF4-FFF2-40B4-BE49-F238E27FC236}">
                <a16:creationId xmlns:a16="http://schemas.microsoft.com/office/drawing/2014/main" id="{603A1538-C11C-68E9-F146-33157E1FE0FA}"/>
              </a:ext>
            </a:extLst>
          </p:cNvPr>
          <p:cNvGrpSpPr/>
          <p:nvPr/>
        </p:nvGrpSpPr>
        <p:grpSpPr>
          <a:xfrm>
            <a:off x="7958650" y="2460378"/>
            <a:ext cx="252000" cy="396000"/>
            <a:chOff x="995979" y="2712234"/>
            <a:chExt cx="252000" cy="396000"/>
          </a:xfrm>
        </p:grpSpPr>
        <p:sp>
          <p:nvSpPr>
            <p:cNvPr id="16" name="Shape 2">
              <a:extLst>
                <a:ext uri="{FF2B5EF4-FFF2-40B4-BE49-F238E27FC236}">
                  <a16:creationId xmlns:a16="http://schemas.microsoft.com/office/drawing/2014/main" id="{FF1836DC-803A-B22B-512B-898889DA53EE}"/>
                </a:ext>
              </a:extLst>
            </p:cNvPr>
            <p:cNvSpPr/>
            <p:nvPr/>
          </p:nvSpPr>
          <p:spPr>
            <a:xfrm>
              <a:off x="995979" y="2781738"/>
              <a:ext cx="252000" cy="326496"/>
            </a:xfrm>
            <a:prstGeom prst="roundRect">
              <a:avLst>
                <a:gd name="adj" fmla="val 20001"/>
              </a:avLst>
            </a:prstGeom>
            <a:solidFill>
              <a:srgbClr val="3C136D"/>
            </a:solidFill>
            <a:ln w="12263">
              <a:solidFill>
                <a:srgbClr val="552C86"/>
              </a:solidFill>
              <a:prstDash val="solid"/>
            </a:ln>
          </p:spPr>
        </p:sp>
        <p:sp>
          <p:nvSpPr>
            <p:cNvPr id="17" name="Text 3">
              <a:extLst>
                <a:ext uri="{FF2B5EF4-FFF2-40B4-BE49-F238E27FC236}">
                  <a16:creationId xmlns:a16="http://schemas.microsoft.com/office/drawing/2014/main" id="{2A17B372-FBB2-C0AA-6184-CE83E6D62568}"/>
                </a:ext>
              </a:extLst>
            </p:cNvPr>
            <p:cNvSpPr/>
            <p:nvPr/>
          </p:nvSpPr>
          <p:spPr>
            <a:xfrm>
              <a:off x="1065128" y="2712234"/>
              <a:ext cx="113700" cy="211397"/>
            </a:xfrm>
            <a:prstGeom prst="rect">
              <a:avLst/>
            </a:prstGeom>
            <a:noFill/>
            <a:ln/>
          </p:spPr>
          <p:txBody>
            <a:bodyPr wrap="none" rtlCol="0" anchor="t"/>
            <a:lstStyle/>
            <a:p>
              <a:pPr marL="0" indent="0" algn="ctr">
                <a:lnSpc>
                  <a:spcPts val="2902"/>
                </a:lnSpc>
                <a:buNone/>
              </a:pPr>
              <a:r>
                <a:rPr lang="en-US" sz="1600" dirty="0">
                  <a:solidFill>
                    <a:srgbClr val="DCD7E5"/>
                  </a:solidFill>
                  <a:latin typeface="Arial" panose="020B0604020202020204" pitchFamily="34" charset="0"/>
                  <a:ea typeface="Montserrat" pitchFamily="34" charset="-122"/>
                  <a:cs typeface="Arial" panose="020B0604020202020204" pitchFamily="34" charset="0"/>
                </a:rPr>
                <a:t>3</a:t>
              </a:r>
              <a:endParaRPr lang="en-US" sz="16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095798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17AB66-D102-3A4C-4940-821C6B31645D}"/>
            </a:ext>
          </a:extLst>
        </p:cNvPr>
        <p:cNvGrpSpPr/>
        <p:nvPr/>
      </p:nvGrpSpPr>
      <p:grpSpPr>
        <a:xfrm>
          <a:off x="0" y="0"/>
          <a:ext cx="0" cy="0"/>
          <a:chOff x="0" y="0"/>
          <a:chExt cx="0" cy="0"/>
        </a:xfrm>
      </p:grpSpPr>
      <p:sp>
        <p:nvSpPr>
          <p:cNvPr id="23" name="Rectangle 22">
            <a:extLst>
              <a:ext uri="{FF2B5EF4-FFF2-40B4-BE49-F238E27FC236}">
                <a16:creationId xmlns:a16="http://schemas.microsoft.com/office/drawing/2014/main" id="{8F38D014-FE62-B77E-51CB-AF1702B98A96}"/>
              </a:ext>
            </a:extLst>
          </p:cNvPr>
          <p:cNvSpPr/>
          <p:nvPr/>
        </p:nvSpPr>
        <p:spPr>
          <a:xfrm>
            <a:off x="629265" y="5046484"/>
            <a:ext cx="11071122" cy="147570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E501EDBC-CA07-9090-1CA0-0474FEBE43CD}"/>
              </a:ext>
            </a:extLst>
          </p:cNvPr>
          <p:cNvSpPr>
            <a:spLocks noGrp="1"/>
          </p:cNvSpPr>
          <p:nvPr>
            <p:ph type="title"/>
          </p:nvPr>
        </p:nvSpPr>
        <p:spPr>
          <a:xfrm>
            <a:off x="1120796" y="818665"/>
            <a:ext cx="8825659" cy="706964"/>
          </a:xfrm>
        </p:spPr>
        <p:txBody>
          <a:bodyPr/>
          <a:lstStyle/>
          <a:p>
            <a:r>
              <a:rPr lang="en-US" b="1" i="0" dirty="0">
                <a:solidFill>
                  <a:srgbClr val="E3E3E3"/>
                </a:solidFill>
                <a:effectLst/>
                <a:latin typeface="Times New Roman" panose="02020603050405020304" pitchFamily="18" charset="0"/>
                <a:cs typeface="Times New Roman" panose="02020603050405020304" pitchFamily="18" charset="0"/>
              </a:rPr>
              <a:t>How CNNs Work for EMG Signals</a:t>
            </a:r>
            <a:endParaRPr lang="en-US"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12A52F1A-0654-C8BA-4F1A-E3F105FCAA8F}"/>
              </a:ext>
            </a:extLst>
          </p:cNvPr>
          <p:cNvSpPr>
            <a:spLocks noGrp="1"/>
          </p:cNvSpPr>
          <p:nvPr>
            <p:ph type="body" idx="1"/>
          </p:nvPr>
        </p:nvSpPr>
        <p:spPr>
          <a:xfrm>
            <a:off x="1600316" y="2355667"/>
            <a:ext cx="3492019" cy="787022"/>
          </a:xfrm>
        </p:spPr>
        <p:txBody>
          <a:bodyPr/>
          <a:lstStyle/>
          <a:p>
            <a:r>
              <a:rPr lang="en-US" sz="1800" b="1" i="0" dirty="0">
                <a:solidFill>
                  <a:schemeClr val="accent2"/>
                </a:solidFill>
                <a:effectLst/>
                <a:latin typeface="Arial" panose="020B0604020202020204" pitchFamily="34" charset="0"/>
                <a:cs typeface="Arial" panose="020B0604020202020204" pitchFamily="34" charset="0"/>
              </a:rPr>
              <a:t>Feature Extraction Techniques:</a:t>
            </a:r>
            <a:endParaRPr lang="en-US" b="1" dirty="0">
              <a:solidFill>
                <a:schemeClr val="accent2"/>
              </a:solidFill>
              <a:latin typeface="Arial" panose="020B0604020202020204" pitchFamily="34" charset="0"/>
              <a:cs typeface="Arial" panose="020B0604020202020204" pitchFamily="34" charset="0"/>
            </a:endParaRPr>
          </a:p>
        </p:txBody>
      </p:sp>
      <p:sp>
        <p:nvSpPr>
          <p:cNvPr id="4" name="Text Placeholder 3">
            <a:extLst>
              <a:ext uri="{FF2B5EF4-FFF2-40B4-BE49-F238E27FC236}">
                <a16:creationId xmlns:a16="http://schemas.microsoft.com/office/drawing/2014/main" id="{7A37EAEE-277B-26B4-1557-C4BB3A6862F9}"/>
              </a:ext>
            </a:extLst>
          </p:cNvPr>
          <p:cNvSpPr>
            <a:spLocks noGrp="1"/>
          </p:cNvSpPr>
          <p:nvPr>
            <p:ph type="body" sz="half" idx="15"/>
          </p:nvPr>
        </p:nvSpPr>
        <p:spPr>
          <a:xfrm>
            <a:off x="1120796" y="3371922"/>
            <a:ext cx="3034935" cy="3017560"/>
          </a:xfrm>
        </p:spPr>
        <p:txBody>
          <a:bodyPr>
            <a:normAutofit/>
          </a:bodyPr>
          <a:lstStyle/>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Apply Fourier Transform to convert time-domain signals into the frequency domain.</a:t>
            </a:r>
          </a:p>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Compute Root Mean Square (RMS) for signal magnitude.</a:t>
            </a:r>
          </a:p>
          <a:p>
            <a:endParaRPr lang="en-US" dirty="0">
              <a:solidFill>
                <a:schemeClr val="tx1"/>
              </a:solidFill>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BEA13607-19E4-89B9-A0B3-1AE8B62AC981}"/>
              </a:ext>
            </a:extLst>
          </p:cNvPr>
          <p:cNvSpPr>
            <a:spLocks noGrp="1"/>
          </p:cNvSpPr>
          <p:nvPr>
            <p:ph type="body" sz="quarter" idx="3"/>
          </p:nvPr>
        </p:nvSpPr>
        <p:spPr>
          <a:xfrm>
            <a:off x="4868492" y="2523182"/>
            <a:ext cx="2825859" cy="848740"/>
          </a:xfrm>
        </p:spPr>
        <p:txBody>
          <a:bodyPr/>
          <a:lstStyle/>
          <a:p>
            <a:pPr algn="just"/>
            <a:r>
              <a:rPr lang="en-US" sz="1800" b="1" i="0" dirty="0">
                <a:solidFill>
                  <a:schemeClr val="accent2"/>
                </a:solidFill>
                <a:effectLst/>
                <a:latin typeface="Arial" panose="020B0604020202020204" pitchFamily="34" charset="0"/>
                <a:cs typeface="Arial" panose="020B0604020202020204" pitchFamily="34" charset="0"/>
              </a:rPr>
              <a:t>Training and Evaluation of Fourier Transform and RMS Models:</a:t>
            </a:r>
            <a:endParaRPr lang="en-US" b="1" dirty="0">
              <a:solidFill>
                <a:schemeClr val="accent2"/>
              </a:solidFill>
              <a:latin typeface="Arial" panose="020B0604020202020204" pitchFamily="34" charset="0"/>
              <a:cs typeface="Arial" panose="020B0604020202020204" pitchFamily="34" charset="0"/>
            </a:endParaRPr>
          </a:p>
        </p:txBody>
      </p:sp>
      <p:sp>
        <p:nvSpPr>
          <p:cNvPr id="6" name="Text Placeholder 5">
            <a:extLst>
              <a:ext uri="{FF2B5EF4-FFF2-40B4-BE49-F238E27FC236}">
                <a16:creationId xmlns:a16="http://schemas.microsoft.com/office/drawing/2014/main" id="{7EFF1CAB-F701-50D9-01FA-602B278627C6}"/>
              </a:ext>
            </a:extLst>
          </p:cNvPr>
          <p:cNvSpPr>
            <a:spLocks noGrp="1"/>
          </p:cNvSpPr>
          <p:nvPr>
            <p:ph type="body" sz="half" idx="16"/>
          </p:nvPr>
        </p:nvSpPr>
        <p:spPr>
          <a:xfrm>
            <a:off x="4486417" y="3504628"/>
            <a:ext cx="3141878" cy="2776956"/>
          </a:xfrm>
        </p:spPr>
        <p:txBody>
          <a:bodyPr>
            <a:normAutofit/>
          </a:bodyPr>
          <a:lstStyle/>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Train separate CNN models using Fourier transform and RMS features.</a:t>
            </a:r>
          </a:p>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Generate confusion matrices and classification reports for each model</a:t>
            </a:r>
          </a:p>
          <a:p>
            <a:pPr marL="285750" indent="-285750" algn="just">
              <a:lnSpc>
                <a:spcPct val="150000"/>
              </a:lnSpc>
              <a:buFont typeface="Wingdings" panose="05000000000000000000" pitchFamily="2" charset="2"/>
              <a:buChar char="q"/>
            </a:pPr>
            <a:endParaRPr lang="en-US" dirty="0">
              <a:solidFill>
                <a:schemeClr val="tx1"/>
              </a:solidFill>
              <a:latin typeface="Arial" panose="020B0604020202020204" pitchFamily="34" charset="0"/>
              <a:cs typeface="Arial" panose="020B0604020202020204" pitchFamily="34" charset="0"/>
            </a:endParaRPr>
          </a:p>
        </p:txBody>
      </p:sp>
      <p:sp>
        <p:nvSpPr>
          <p:cNvPr id="7" name="Text Placeholder 6">
            <a:extLst>
              <a:ext uri="{FF2B5EF4-FFF2-40B4-BE49-F238E27FC236}">
                <a16:creationId xmlns:a16="http://schemas.microsoft.com/office/drawing/2014/main" id="{82971435-C605-D46F-1FD5-F574C8EC8AE4}"/>
              </a:ext>
            </a:extLst>
          </p:cNvPr>
          <p:cNvSpPr>
            <a:spLocks noGrp="1"/>
          </p:cNvSpPr>
          <p:nvPr>
            <p:ph type="body" sz="quarter" idx="13"/>
          </p:nvPr>
        </p:nvSpPr>
        <p:spPr>
          <a:xfrm>
            <a:off x="8406780" y="2529882"/>
            <a:ext cx="1620102" cy="365233"/>
          </a:xfrm>
        </p:spPr>
        <p:txBody>
          <a:bodyPr/>
          <a:lstStyle/>
          <a:p>
            <a:r>
              <a:rPr lang="en-US" sz="1800" b="1" i="0" dirty="0">
                <a:solidFill>
                  <a:schemeClr val="accent2"/>
                </a:solidFill>
                <a:effectLst/>
                <a:latin typeface="Arial" panose="020B0604020202020204" pitchFamily="34" charset="0"/>
                <a:cs typeface="Arial" panose="020B0604020202020204" pitchFamily="34" charset="0"/>
              </a:rPr>
              <a:t>Visualization</a:t>
            </a:r>
            <a:r>
              <a:rPr lang="en-US" sz="1200" b="0" i="0" dirty="0">
                <a:solidFill>
                  <a:srgbClr val="ECECEC"/>
                </a:solidFill>
                <a:effectLst/>
                <a:latin typeface="Söhne"/>
              </a:rPr>
              <a:t>:</a:t>
            </a:r>
            <a:endParaRPr lang="en-US" sz="1600" b="1" dirty="0">
              <a:solidFill>
                <a:schemeClr val="accent2"/>
              </a:solidFill>
              <a:latin typeface="Arial" panose="020B0604020202020204" pitchFamily="34" charset="0"/>
              <a:cs typeface="Arial" panose="020B0604020202020204" pitchFamily="34" charset="0"/>
            </a:endParaRPr>
          </a:p>
        </p:txBody>
      </p:sp>
      <p:sp>
        <p:nvSpPr>
          <p:cNvPr id="8" name="Text Placeholder 7">
            <a:extLst>
              <a:ext uri="{FF2B5EF4-FFF2-40B4-BE49-F238E27FC236}">
                <a16:creationId xmlns:a16="http://schemas.microsoft.com/office/drawing/2014/main" id="{3CCA43D1-D6A1-352B-19B1-06B5FBE951F2}"/>
              </a:ext>
            </a:extLst>
          </p:cNvPr>
          <p:cNvSpPr>
            <a:spLocks noGrp="1"/>
          </p:cNvSpPr>
          <p:nvPr>
            <p:ph type="body" sz="half" idx="17"/>
          </p:nvPr>
        </p:nvSpPr>
        <p:spPr>
          <a:xfrm>
            <a:off x="7958650" y="2964619"/>
            <a:ext cx="3057620" cy="1843355"/>
          </a:xfrm>
        </p:spPr>
        <p:txBody>
          <a:bodyPr>
            <a:normAutofit/>
          </a:bodyPr>
          <a:lstStyle/>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Visualize learning curves for the original CNN model.</a:t>
            </a:r>
          </a:p>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Display confusion matrices for all models.</a:t>
            </a:r>
          </a:p>
          <a:p>
            <a:pPr marL="285750" indent="-285750" algn="just">
              <a:buFont typeface="Wingdings" panose="05000000000000000000" pitchFamily="2" charset="2"/>
              <a:buChar char="q"/>
            </a:pPr>
            <a:r>
              <a:rPr lang="en-US" b="0" i="0" dirty="0">
                <a:solidFill>
                  <a:schemeClr val="tx1"/>
                </a:solidFill>
                <a:effectLst/>
                <a:latin typeface="Arial" panose="020B0604020202020204" pitchFamily="34" charset="0"/>
                <a:cs typeface="Arial" panose="020B0604020202020204" pitchFamily="34" charset="0"/>
              </a:rPr>
              <a:t>Provide insights into training progress and model performance.</a:t>
            </a:r>
          </a:p>
          <a:p>
            <a:pPr marL="180000" indent="-180000" algn="just">
              <a:lnSpc>
                <a:spcPct val="150000"/>
              </a:lnSpc>
              <a:spcBef>
                <a:spcPts val="0"/>
              </a:spcBef>
              <a:buFont typeface="Wingdings" panose="05000000000000000000" pitchFamily="2" charset="2"/>
              <a:buChar char="q"/>
            </a:pPr>
            <a:endParaRPr lang="en-US" dirty="0">
              <a:solidFill>
                <a:schemeClr val="tx1"/>
              </a:solidFill>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6B2092DB-7D24-4FBF-C486-DE81EA691E56}"/>
              </a:ext>
            </a:extLst>
          </p:cNvPr>
          <p:cNvGrpSpPr/>
          <p:nvPr/>
        </p:nvGrpSpPr>
        <p:grpSpPr>
          <a:xfrm>
            <a:off x="1120796" y="2551178"/>
            <a:ext cx="252000" cy="396000"/>
            <a:chOff x="995979" y="2712234"/>
            <a:chExt cx="252000" cy="396000"/>
          </a:xfrm>
        </p:grpSpPr>
        <p:sp>
          <p:nvSpPr>
            <p:cNvPr id="10" name="Shape 2">
              <a:extLst>
                <a:ext uri="{FF2B5EF4-FFF2-40B4-BE49-F238E27FC236}">
                  <a16:creationId xmlns:a16="http://schemas.microsoft.com/office/drawing/2014/main" id="{D7C05FEC-6E89-7B85-D384-1A651FDAA427}"/>
                </a:ext>
              </a:extLst>
            </p:cNvPr>
            <p:cNvSpPr/>
            <p:nvPr/>
          </p:nvSpPr>
          <p:spPr>
            <a:xfrm>
              <a:off x="995979" y="2781738"/>
              <a:ext cx="252000" cy="326496"/>
            </a:xfrm>
            <a:prstGeom prst="roundRect">
              <a:avLst>
                <a:gd name="adj" fmla="val 20001"/>
              </a:avLst>
            </a:prstGeom>
            <a:solidFill>
              <a:srgbClr val="3C136D"/>
            </a:solidFill>
            <a:ln w="12263">
              <a:solidFill>
                <a:srgbClr val="552C86"/>
              </a:solidFill>
              <a:prstDash val="solid"/>
            </a:ln>
          </p:spPr>
        </p:sp>
        <p:sp>
          <p:nvSpPr>
            <p:cNvPr id="11" name="Text 3">
              <a:extLst>
                <a:ext uri="{FF2B5EF4-FFF2-40B4-BE49-F238E27FC236}">
                  <a16:creationId xmlns:a16="http://schemas.microsoft.com/office/drawing/2014/main" id="{A818D008-5696-68CA-5930-E63DC7CAF4FE}"/>
                </a:ext>
              </a:extLst>
            </p:cNvPr>
            <p:cNvSpPr/>
            <p:nvPr/>
          </p:nvSpPr>
          <p:spPr>
            <a:xfrm>
              <a:off x="1065128" y="2712234"/>
              <a:ext cx="113700" cy="211397"/>
            </a:xfrm>
            <a:prstGeom prst="rect">
              <a:avLst/>
            </a:prstGeom>
            <a:noFill/>
            <a:ln/>
          </p:spPr>
          <p:txBody>
            <a:bodyPr wrap="none" rtlCol="0" anchor="t"/>
            <a:lstStyle/>
            <a:p>
              <a:pPr marL="0" indent="0" algn="ctr">
                <a:lnSpc>
                  <a:spcPts val="2902"/>
                </a:lnSpc>
                <a:buNone/>
              </a:pPr>
              <a:r>
                <a:rPr lang="en-US" sz="1600" dirty="0">
                  <a:solidFill>
                    <a:srgbClr val="DCD7E5"/>
                  </a:solidFill>
                  <a:latin typeface="Arial" panose="020B0604020202020204" pitchFamily="34" charset="0"/>
                  <a:ea typeface="Montserrat" pitchFamily="34" charset="-122"/>
                  <a:cs typeface="Arial" panose="020B0604020202020204" pitchFamily="34" charset="0"/>
                </a:rPr>
                <a:t>4</a:t>
              </a:r>
              <a:endParaRPr lang="en-US" sz="1600" dirty="0">
                <a:latin typeface="Arial" panose="020B0604020202020204" pitchFamily="34" charset="0"/>
                <a:cs typeface="Arial" panose="020B0604020202020204" pitchFamily="34" charset="0"/>
              </a:endParaRPr>
            </a:p>
          </p:txBody>
        </p:sp>
      </p:grpSp>
      <p:grpSp>
        <p:nvGrpSpPr>
          <p:cNvPr id="12" name="Group 11">
            <a:extLst>
              <a:ext uri="{FF2B5EF4-FFF2-40B4-BE49-F238E27FC236}">
                <a16:creationId xmlns:a16="http://schemas.microsoft.com/office/drawing/2014/main" id="{7A17260A-488F-6AE6-9523-764326831B0E}"/>
              </a:ext>
            </a:extLst>
          </p:cNvPr>
          <p:cNvGrpSpPr/>
          <p:nvPr/>
        </p:nvGrpSpPr>
        <p:grpSpPr>
          <a:xfrm>
            <a:off x="4602580" y="2460378"/>
            <a:ext cx="252000" cy="396000"/>
            <a:chOff x="995979" y="2712234"/>
            <a:chExt cx="252000" cy="396000"/>
          </a:xfrm>
        </p:grpSpPr>
        <p:sp>
          <p:nvSpPr>
            <p:cNvPr id="13" name="Shape 2">
              <a:extLst>
                <a:ext uri="{FF2B5EF4-FFF2-40B4-BE49-F238E27FC236}">
                  <a16:creationId xmlns:a16="http://schemas.microsoft.com/office/drawing/2014/main" id="{7BDB41A5-7CF6-17AC-E1CE-C545E5984B18}"/>
                </a:ext>
              </a:extLst>
            </p:cNvPr>
            <p:cNvSpPr/>
            <p:nvPr/>
          </p:nvSpPr>
          <p:spPr>
            <a:xfrm>
              <a:off x="995979" y="2781738"/>
              <a:ext cx="252000" cy="326496"/>
            </a:xfrm>
            <a:prstGeom prst="roundRect">
              <a:avLst>
                <a:gd name="adj" fmla="val 20001"/>
              </a:avLst>
            </a:prstGeom>
            <a:solidFill>
              <a:srgbClr val="3C136D"/>
            </a:solidFill>
            <a:ln w="12263">
              <a:solidFill>
                <a:srgbClr val="552C86"/>
              </a:solidFill>
              <a:prstDash val="solid"/>
            </a:ln>
          </p:spPr>
        </p:sp>
        <p:sp>
          <p:nvSpPr>
            <p:cNvPr id="14" name="Text 3">
              <a:extLst>
                <a:ext uri="{FF2B5EF4-FFF2-40B4-BE49-F238E27FC236}">
                  <a16:creationId xmlns:a16="http://schemas.microsoft.com/office/drawing/2014/main" id="{81A85DDC-ADAC-E3A4-4804-6B66E71B83BC}"/>
                </a:ext>
              </a:extLst>
            </p:cNvPr>
            <p:cNvSpPr/>
            <p:nvPr/>
          </p:nvSpPr>
          <p:spPr>
            <a:xfrm>
              <a:off x="1065128" y="2712234"/>
              <a:ext cx="113700" cy="211397"/>
            </a:xfrm>
            <a:prstGeom prst="rect">
              <a:avLst/>
            </a:prstGeom>
            <a:noFill/>
            <a:ln/>
          </p:spPr>
          <p:txBody>
            <a:bodyPr wrap="none" rtlCol="0" anchor="t"/>
            <a:lstStyle/>
            <a:p>
              <a:pPr marL="0" indent="0" algn="ctr">
                <a:lnSpc>
                  <a:spcPts val="2902"/>
                </a:lnSpc>
                <a:buNone/>
              </a:pPr>
              <a:r>
                <a:rPr lang="en-US" sz="1600" dirty="0">
                  <a:solidFill>
                    <a:schemeClr val="bg1"/>
                  </a:solidFill>
                  <a:latin typeface="Arial" panose="020B0604020202020204" pitchFamily="34" charset="0"/>
                  <a:cs typeface="Arial" panose="020B0604020202020204" pitchFamily="34" charset="0"/>
                </a:rPr>
                <a:t>5</a:t>
              </a:r>
            </a:p>
          </p:txBody>
        </p:sp>
      </p:grpSp>
      <p:grpSp>
        <p:nvGrpSpPr>
          <p:cNvPr id="15" name="Group 14">
            <a:extLst>
              <a:ext uri="{FF2B5EF4-FFF2-40B4-BE49-F238E27FC236}">
                <a16:creationId xmlns:a16="http://schemas.microsoft.com/office/drawing/2014/main" id="{CF274300-3E0B-4FF4-A791-DE8EBD30DB64}"/>
              </a:ext>
            </a:extLst>
          </p:cNvPr>
          <p:cNvGrpSpPr/>
          <p:nvPr/>
        </p:nvGrpSpPr>
        <p:grpSpPr>
          <a:xfrm>
            <a:off x="7958650" y="2460378"/>
            <a:ext cx="252000" cy="396000"/>
            <a:chOff x="995979" y="2712234"/>
            <a:chExt cx="252000" cy="396000"/>
          </a:xfrm>
        </p:grpSpPr>
        <p:sp>
          <p:nvSpPr>
            <p:cNvPr id="16" name="Shape 2">
              <a:extLst>
                <a:ext uri="{FF2B5EF4-FFF2-40B4-BE49-F238E27FC236}">
                  <a16:creationId xmlns:a16="http://schemas.microsoft.com/office/drawing/2014/main" id="{67E1E44C-A282-ACAB-EC17-1F5154E3B169}"/>
                </a:ext>
              </a:extLst>
            </p:cNvPr>
            <p:cNvSpPr/>
            <p:nvPr/>
          </p:nvSpPr>
          <p:spPr>
            <a:xfrm>
              <a:off x="995979" y="2781738"/>
              <a:ext cx="252000" cy="326496"/>
            </a:xfrm>
            <a:prstGeom prst="roundRect">
              <a:avLst>
                <a:gd name="adj" fmla="val 20001"/>
              </a:avLst>
            </a:prstGeom>
            <a:solidFill>
              <a:srgbClr val="3C136D"/>
            </a:solidFill>
            <a:ln w="12263">
              <a:solidFill>
                <a:srgbClr val="552C86"/>
              </a:solidFill>
              <a:prstDash val="solid"/>
            </a:ln>
          </p:spPr>
        </p:sp>
        <p:sp>
          <p:nvSpPr>
            <p:cNvPr id="17" name="Text 3">
              <a:extLst>
                <a:ext uri="{FF2B5EF4-FFF2-40B4-BE49-F238E27FC236}">
                  <a16:creationId xmlns:a16="http://schemas.microsoft.com/office/drawing/2014/main" id="{323A93C9-3817-F137-E5DA-BA48B3D73664}"/>
                </a:ext>
              </a:extLst>
            </p:cNvPr>
            <p:cNvSpPr/>
            <p:nvPr/>
          </p:nvSpPr>
          <p:spPr>
            <a:xfrm>
              <a:off x="1065128" y="2712234"/>
              <a:ext cx="113700" cy="211397"/>
            </a:xfrm>
            <a:prstGeom prst="rect">
              <a:avLst/>
            </a:prstGeom>
            <a:noFill/>
            <a:ln/>
          </p:spPr>
          <p:txBody>
            <a:bodyPr wrap="none" rtlCol="0" anchor="t"/>
            <a:lstStyle/>
            <a:p>
              <a:pPr marL="0" indent="0" algn="ctr">
                <a:lnSpc>
                  <a:spcPts val="2902"/>
                </a:lnSpc>
                <a:buNone/>
              </a:pPr>
              <a:r>
                <a:rPr lang="en-US" sz="1600" dirty="0">
                  <a:solidFill>
                    <a:schemeClr val="bg1"/>
                  </a:solidFill>
                  <a:latin typeface="Arial" panose="020B0604020202020204" pitchFamily="34" charset="0"/>
                  <a:cs typeface="Arial" panose="020B0604020202020204" pitchFamily="34" charset="0"/>
                </a:rPr>
                <a:t>6</a:t>
              </a:r>
            </a:p>
          </p:txBody>
        </p:sp>
      </p:grpSp>
      <p:grpSp>
        <p:nvGrpSpPr>
          <p:cNvPr id="24" name="Group 23">
            <a:extLst>
              <a:ext uri="{FF2B5EF4-FFF2-40B4-BE49-F238E27FC236}">
                <a16:creationId xmlns:a16="http://schemas.microsoft.com/office/drawing/2014/main" id="{BB234731-E352-575A-675E-DE11A3CE39D2}"/>
              </a:ext>
            </a:extLst>
          </p:cNvPr>
          <p:cNvGrpSpPr/>
          <p:nvPr/>
        </p:nvGrpSpPr>
        <p:grpSpPr>
          <a:xfrm>
            <a:off x="1189945" y="5145417"/>
            <a:ext cx="9493381" cy="1606004"/>
            <a:chOff x="1189945" y="4916184"/>
            <a:chExt cx="9493381" cy="1606004"/>
          </a:xfrm>
        </p:grpSpPr>
        <p:sp>
          <p:nvSpPr>
            <p:cNvPr id="18" name="TextBox 17">
              <a:extLst>
                <a:ext uri="{FF2B5EF4-FFF2-40B4-BE49-F238E27FC236}">
                  <a16:creationId xmlns:a16="http://schemas.microsoft.com/office/drawing/2014/main" id="{E0DB1080-396E-594C-9301-1F68C62E39D1}"/>
                </a:ext>
              </a:extLst>
            </p:cNvPr>
            <p:cNvSpPr txBox="1"/>
            <p:nvPr/>
          </p:nvSpPr>
          <p:spPr>
            <a:xfrm>
              <a:off x="1661651" y="4974255"/>
              <a:ext cx="4434349" cy="369332"/>
            </a:xfrm>
            <a:prstGeom prst="rect">
              <a:avLst/>
            </a:prstGeom>
            <a:noFill/>
          </p:spPr>
          <p:txBody>
            <a:bodyPr wrap="square" rtlCol="0">
              <a:spAutoFit/>
            </a:bodyPr>
            <a:lstStyle/>
            <a:p>
              <a:r>
                <a:rPr lang="en-US" b="1" i="0" dirty="0">
                  <a:solidFill>
                    <a:schemeClr val="accent2"/>
                  </a:solidFill>
                  <a:effectLst/>
                  <a:latin typeface="Arial" panose="020B0604020202020204" pitchFamily="34" charset="0"/>
                  <a:cs typeface="Arial" panose="020B0604020202020204" pitchFamily="34" charset="0"/>
                </a:rPr>
                <a:t>Conclusion:</a:t>
              </a:r>
              <a:endParaRPr lang="en-US" b="1" dirty="0">
                <a:solidFill>
                  <a:schemeClr val="accent2"/>
                </a:solidFill>
                <a:latin typeface="Arial" panose="020B0604020202020204" pitchFamily="34" charset="0"/>
                <a:cs typeface="Arial" panose="020B0604020202020204" pitchFamily="34" charset="0"/>
              </a:endParaRPr>
            </a:p>
          </p:txBody>
        </p:sp>
        <p:grpSp>
          <p:nvGrpSpPr>
            <p:cNvPr id="19" name="Group 18">
              <a:extLst>
                <a:ext uri="{FF2B5EF4-FFF2-40B4-BE49-F238E27FC236}">
                  <a16:creationId xmlns:a16="http://schemas.microsoft.com/office/drawing/2014/main" id="{322223E3-3D44-C279-B116-910C3C137E0C}"/>
                </a:ext>
              </a:extLst>
            </p:cNvPr>
            <p:cNvGrpSpPr/>
            <p:nvPr/>
          </p:nvGrpSpPr>
          <p:grpSpPr>
            <a:xfrm>
              <a:off x="1204965" y="4916184"/>
              <a:ext cx="252000" cy="396000"/>
              <a:chOff x="995979" y="2712234"/>
              <a:chExt cx="252000" cy="396000"/>
            </a:xfrm>
          </p:grpSpPr>
          <p:sp>
            <p:nvSpPr>
              <p:cNvPr id="20" name="Shape 2">
                <a:extLst>
                  <a:ext uri="{FF2B5EF4-FFF2-40B4-BE49-F238E27FC236}">
                    <a16:creationId xmlns:a16="http://schemas.microsoft.com/office/drawing/2014/main" id="{C436E554-CA14-4C01-D9BA-CBBE58D18370}"/>
                  </a:ext>
                </a:extLst>
              </p:cNvPr>
              <p:cNvSpPr/>
              <p:nvPr/>
            </p:nvSpPr>
            <p:spPr>
              <a:xfrm>
                <a:off x="995979" y="2781738"/>
                <a:ext cx="252000" cy="326496"/>
              </a:xfrm>
              <a:prstGeom prst="roundRect">
                <a:avLst>
                  <a:gd name="adj" fmla="val 20001"/>
                </a:avLst>
              </a:prstGeom>
              <a:solidFill>
                <a:srgbClr val="3C136D"/>
              </a:solidFill>
              <a:ln w="12263">
                <a:solidFill>
                  <a:srgbClr val="552C86"/>
                </a:solidFill>
                <a:prstDash val="solid"/>
              </a:ln>
            </p:spPr>
          </p:sp>
          <p:sp>
            <p:nvSpPr>
              <p:cNvPr id="21" name="Text 3">
                <a:extLst>
                  <a:ext uri="{FF2B5EF4-FFF2-40B4-BE49-F238E27FC236}">
                    <a16:creationId xmlns:a16="http://schemas.microsoft.com/office/drawing/2014/main" id="{80322E0B-D72F-7A94-82FB-01E5D9F390BE}"/>
                  </a:ext>
                </a:extLst>
              </p:cNvPr>
              <p:cNvSpPr/>
              <p:nvPr/>
            </p:nvSpPr>
            <p:spPr>
              <a:xfrm>
                <a:off x="1055296" y="2712234"/>
                <a:ext cx="113700" cy="211397"/>
              </a:xfrm>
              <a:prstGeom prst="rect">
                <a:avLst/>
              </a:prstGeom>
              <a:noFill/>
              <a:ln/>
            </p:spPr>
            <p:txBody>
              <a:bodyPr wrap="none" rtlCol="0" anchor="t"/>
              <a:lstStyle/>
              <a:p>
                <a:pPr marL="0" indent="0" algn="ctr">
                  <a:lnSpc>
                    <a:spcPts val="2902"/>
                  </a:lnSpc>
                  <a:buNone/>
                </a:pPr>
                <a:r>
                  <a:rPr lang="en-US" sz="1600" dirty="0">
                    <a:solidFill>
                      <a:schemeClr val="bg1"/>
                    </a:solidFill>
                    <a:latin typeface="Arial" panose="020B0604020202020204" pitchFamily="34" charset="0"/>
                    <a:cs typeface="Arial" panose="020B0604020202020204" pitchFamily="34" charset="0"/>
                  </a:rPr>
                  <a:t>7</a:t>
                </a:r>
              </a:p>
            </p:txBody>
          </p:sp>
        </p:grpSp>
        <p:sp>
          <p:nvSpPr>
            <p:cNvPr id="22" name="TextBox 21">
              <a:extLst>
                <a:ext uri="{FF2B5EF4-FFF2-40B4-BE49-F238E27FC236}">
                  <a16:creationId xmlns:a16="http://schemas.microsoft.com/office/drawing/2014/main" id="{4D06C456-CFBD-C246-EA5E-AE1C8465F574}"/>
                </a:ext>
              </a:extLst>
            </p:cNvPr>
            <p:cNvSpPr txBox="1"/>
            <p:nvPr/>
          </p:nvSpPr>
          <p:spPr>
            <a:xfrm>
              <a:off x="1189945" y="5367513"/>
              <a:ext cx="9493381" cy="1154675"/>
            </a:xfrm>
            <a:prstGeom prst="rect">
              <a:avLst/>
            </a:prstGeom>
            <a:noFill/>
          </p:spPr>
          <p:txBody>
            <a:bodyPr wrap="square" rtlCol="0">
              <a:spAutoFit/>
            </a:bodyPr>
            <a:lstStyle/>
            <a:p>
              <a:pPr marL="285750" indent="-285750" algn="just">
                <a:lnSpc>
                  <a:spcPct val="150000"/>
                </a:lnSpc>
                <a:buClr>
                  <a:schemeClr val="accent2"/>
                </a:buClr>
                <a:buSzPct val="80000"/>
                <a:buFont typeface="Wingdings" panose="05000000000000000000" pitchFamily="2" charset="2"/>
                <a:buChar char="q"/>
              </a:pPr>
              <a:r>
                <a:rPr lang="en-US" sz="1600" b="0" i="0" dirty="0">
                  <a:effectLst/>
                  <a:latin typeface="Arial" panose="020B0604020202020204" pitchFamily="34" charset="0"/>
                  <a:cs typeface="Arial" panose="020B0604020202020204" pitchFamily="34" charset="0"/>
                </a:rPr>
                <a:t>   The code provides a comprehensive framework for EMG signal classification with CNNs.</a:t>
              </a:r>
            </a:p>
            <a:p>
              <a:pPr marL="285750" indent="-285750" algn="just">
                <a:lnSpc>
                  <a:spcPct val="150000"/>
                </a:lnSpc>
                <a:buClr>
                  <a:schemeClr val="accent2"/>
                </a:buClr>
                <a:buSzPct val="80000"/>
                <a:buFont typeface="Wingdings" panose="05000000000000000000" pitchFamily="2" charset="2"/>
                <a:buChar char="q"/>
              </a:pPr>
              <a:r>
                <a:rPr lang="en-US" sz="1600" b="0" i="0" dirty="0">
                  <a:effectLst/>
                  <a:latin typeface="Arial" panose="020B0604020202020204" pitchFamily="34" charset="0"/>
                  <a:cs typeface="Arial" panose="020B0604020202020204" pitchFamily="34" charset="0"/>
                </a:rPr>
                <a:t>   Different feature extraction techniques are explored to enhance model performance.</a:t>
              </a:r>
            </a:p>
            <a:p>
              <a:pPr marL="285750" indent="-285750" algn="just">
                <a:lnSpc>
                  <a:spcPct val="150000"/>
                </a:lnSpc>
                <a:buClr>
                  <a:schemeClr val="accent2"/>
                </a:buClr>
                <a:buSzPct val="80000"/>
                <a:buFont typeface="Wingdings" panose="05000000000000000000" pitchFamily="2" charset="2"/>
                <a:buChar char="q"/>
              </a:pPr>
              <a:r>
                <a:rPr lang="en-US" sz="1600" b="0" i="0" dirty="0">
                  <a:effectLst/>
                  <a:latin typeface="Arial" panose="020B0604020202020204" pitchFamily="34" charset="0"/>
                  <a:cs typeface="Arial" panose="020B0604020202020204" pitchFamily="34" charset="0"/>
                </a:rPr>
                <a:t>   Visualizations aid in understanding training progress and model effectiveness.</a:t>
              </a:r>
            </a:p>
          </p:txBody>
        </p:sp>
      </p:grpSp>
      <p:cxnSp>
        <p:nvCxnSpPr>
          <p:cNvPr id="26" name="Straight Connector 25">
            <a:extLst>
              <a:ext uri="{FF2B5EF4-FFF2-40B4-BE49-F238E27FC236}">
                <a16:creationId xmlns:a16="http://schemas.microsoft.com/office/drawing/2014/main" id="{4DD5384F-FE42-2259-7A51-D4034DBB0617}"/>
              </a:ext>
            </a:extLst>
          </p:cNvPr>
          <p:cNvCxnSpPr>
            <a:cxnSpLocks/>
          </p:cNvCxnSpPr>
          <p:nvPr/>
        </p:nvCxnSpPr>
        <p:spPr>
          <a:xfrm>
            <a:off x="1042219" y="5046484"/>
            <a:ext cx="9974051"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6466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26F75-79FF-DB19-11E3-247AAB09E392}"/>
              </a:ext>
            </a:extLst>
          </p:cNvPr>
          <p:cNvSpPr>
            <a:spLocks noGrp="1"/>
          </p:cNvSpPr>
          <p:nvPr>
            <p:ph type="title"/>
          </p:nvPr>
        </p:nvSpPr>
        <p:spPr>
          <a:xfrm>
            <a:off x="928811" y="2040194"/>
            <a:ext cx="4670659" cy="2957053"/>
          </a:xfrm>
        </p:spPr>
        <p:txBody>
          <a:bodyPr>
            <a:noAutofit/>
          </a:bodyPr>
          <a:lstStyle/>
          <a:p>
            <a:r>
              <a:rPr lang="en-GB" sz="4400" b="1" i="1" dirty="0">
                <a:latin typeface="Arial" panose="020B0604020202020204" pitchFamily="34" charset="0"/>
                <a:cs typeface="Arial" panose="020B0604020202020204" pitchFamily="34" charset="0"/>
              </a:rPr>
              <a:t>Classification of EMG Signals Using Convolutional </a:t>
            </a:r>
            <a:br>
              <a:rPr lang="en-GB" sz="4400" b="1" i="1" dirty="0">
                <a:latin typeface="Arial" panose="020B0604020202020204" pitchFamily="34" charset="0"/>
                <a:cs typeface="Arial" panose="020B0604020202020204" pitchFamily="34" charset="0"/>
              </a:rPr>
            </a:br>
            <a:r>
              <a:rPr lang="en-GB" sz="4400" b="1" i="1" dirty="0">
                <a:latin typeface="Arial" panose="020B0604020202020204" pitchFamily="34" charset="0"/>
                <a:cs typeface="Arial" panose="020B0604020202020204" pitchFamily="34" charset="0"/>
              </a:rPr>
              <a:t>Neural Networks</a:t>
            </a:r>
            <a:br>
              <a:rPr lang="en-US" sz="2800" b="1" i="1" dirty="0">
                <a:latin typeface="Arial" panose="020B0604020202020204" pitchFamily="34" charset="0"/>
                <a:cs typeface="Arial" panose="020B0604020202020204" pitchFamily="34" charset="0"/>
              </a:rPr>
            </a:br>
            <a:endParaRPr lang="en-IN" sz="2800" b="1" dirty="0">
              <a:latin typeface="Arial" panose="020B0604020202020204" pitchFamily="34" charset="0"/>
              <a:cs typeface="Arial" panose="020B0604020202020204" pitchFamily="34" charset="0"/>
            </a:endParaRPr>
          </a:p>
        </p:txBody>
      </p:sp>
      <p:pic>
        <p:nvPicPr>
          <p:cNvPr id="8" name="Content Placeholder 7">
            <a:extLst>
              <a:ext uri="{FF2B5EF4-FFF2-40B4-BE49-F238E27FC236}">
                <a16:creationId xmlns:a16="http://schemas.microsoft.com/office/drawing/2014/main" id="{EBA70415-D470-0C19-219F-1FABE8DF1659}"/>
              </a:ext>
            </a:extLst>
          </p:cNvPr>
          <p:cNvPicPr>
            <a:picLocks noGrp="1" noChangeAspect="1"/>
          </p:cNvPicPr>
          <p:nvPr>
            <p:ph type="pic" idx="1"/>
          </p:nvPr>
        </p:nvPicPr>
        <p:blipFill>
          <a:blip r:embed="rId2"/>
          <a:srcRect l="11466" r="11466"/>
          <a:stretch/>
        </p:blipFill>
        <p:spPr>
          <a:xfrm>
            <a:off x="6386055" y="0"/>
            <a:ext cx="5599468" cy="6867816"/>
          </a:xfrm>
          <a:effectLst/>
        </p:spPr>
      </p:pic>
      <p:sp>
        <p:nvSpPr>
          <p:cNvPr id="5" name="Text Placeholder 4">
            <a:extLst>
              <a:ext uri="{FF2B5EF4-FFF2-40B4-BE49-F238E27FC236}">
                <a16:creationId xmlns:a16="http://schemas.microsoft.com/office/drawing/2014/main" id="{FB00B559-9BF3-E72F-DEE7-E6E790586363}"/>
              </a:ext>
            </a:extLst>
          </p:cNvPr>
          <p:cNvSpPr>
            <a:spLocks noGrp="1"/>
          </p:cNvSpPr>
          <p:nvPr>
            <p:ph type="body" sz="half" idx="2"/>
          </p:nvPr>
        </p:nvSpPr>
        <p:spPr>
          <a:xfrm>
            <a:off x="1027135" y="4997247"/>
            <a:ext cx="4670659" cy="1371600"/>
          </a:xfrm>
          <a:noFill/>
          <a:ln>
            <a:noFill/>
          </a:ln>
        </p:spPr>
        <p:style>
          <a:lnRef idx="0">
            <a:scrgbClr r="0" g="0" b="0"/>
          </a:lnRef>
          <a:fillRef idx="0">
            <a:scrgbClr r="0" g="0" b="0"/>
          </a:fillRef>
          <a:effectRef idx="0">
            <a:scrgbClr r="0" g="0" b="0"/>
          </a:effectRef>
          <a:fontRef idx="minor">
            <a:schemeClr val="accent6"/>
          </a:fontRef>
        </p:style>
        <p:txBody>
          <a:bodyPr>
            <a:normAutofit/>
          </a:bodyPr>
          <a:lstStyle/>
          <a:p>
            <a:pPr>
              <a:buClr>
                <a:schemeClr val="bg1"/>
              </a:buClr>
            </a:pPr>
            <a:r>
              <a:rPr lang="en-US" sz="1200" b="1" dirty="0">
                <a:solidFill>
                  <a:schemeClr val="bg1"/>
                </a:solidFill>
                <a:effectLst/>
                <a:latin typeface="Arial" panose="020B0604020202020204" pitchFamily="34" charset="0"/>
                <a:cs typeface="Arial" panose="020B0604020202020204" pitchFamily="34" charset="0"/>
              </a:rPr>
              <a:t>A Powerful Approach for Understanding Muscle Activity</a:t>
            </a:r>
            <a:endParaRPr lang="en-US" sz="12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203719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3BC19-2CFE-7561-F6F5-71D9442BD486}"/>
              </a:ext>
            </a:extLst>
          </p:cNvPr>
          <p:cNvSpPr>
            <a:spLocks noGrp="1"/>
          </p:cNvSpPr>
          <p:nvPr>
            <p:ph type="title"/>
          </p:nvPr>
        </p:nvSpPr>
        <p:spPr>
          <a:xfrm>
            <a:off x="1034677" y="836017"/>
            <a:ext cx="8761413" cy="706964"/>
          </a:xfrm>
        </p:spPr>
        <p:txBody>
          <a:bodyPr/>
          <a:lstStyle/>
          <a:p>
            <a:r>
              <a:rPr lang="en-US" b="1" dirty="0">
                <a:solidFill>
                  <a:srgbClr val="F2F0F4"/>
                </a:solidFill>
                <a:latin typeface="Times New Roman" panose="02020603050405020304" pitchFamily="18" charset="0"/>
                <a:ea typeface="Montserrat" pitchFamily="34" charset="-122"/>
                <a:cs typeface="Times New Roman" panose="02020603050405020304" pitchFamily="18" charset="0"/>
              </a:rPr>
              <a:t>Performance Evaluation Metrics</a:t>
            </a:r>
            <a:endParaRPr lang="en-IN" sz="4400" b="1" dirty="0"/>
          </a:p>
        </p:txBody>
      </p:sp>
      <p:sp>
        <p:nvSpPr>
          <p:cNvPr id="10" name="TextBox 9">
            <a:extLst>
              <a:ext uri="{FF2B5EF4-FFF2-40B4-BE49-F238E27FC236}">
                <a16:creationId xmlns:a16="http://schemas.microsoft.com/office/drawing/2014/main" id="{D076FBAE-C5C7-80AA-6545-AEFECA65E920}"/>
              </a:ext>
            </a:extLst>
          </p:cNvPr>
          <p:cNvSpPr txBox="1"/>
          <p:nvPr/>
        </p:nvSpPr>
        <p:spPr>
          <a:xfrm>
            <a:off x="1034677" y="2418736"/>
            <a:ext cx="10122646" cy="4242187"/>
          </a:xfrm>
          <a:prstGeom prst="rect">
            <a:avLst/>
          </a:prstGeom>
          <a:noFill/>
        </p:spPr>
        <p:txBody>
          <a:bodyPr wrap="square" rtlCol="0">
            <a:spAutoFit/>
          </a:bodyPr>
          <a:lstStyle/>
          <a:p>
            <a:pPr marL="285750" indent="-285750">
              <a:lnSpc>
                <a:spcPct val="150000"/>
              </a:lnSpc>
              <a:spcBef>
                <a:spcPts val="1200"/>
              </a:spcBef>
              <a:buFont typeface="Arial" panose="020B0604020202020204" pitchFamily="34" charset="0"/>
              <a:buChar char="•"/>
            </a:pPr>
            <a:r>
              <a:rPr lang="en-US" b="1" dirty="0">
                <a:solidFill>
                  <a:schemeClr val="accent2"/>
                </a:solidFill>
                <a:latin typeface="Arial" panose="020B0604020202020204" pitchFamily="34" charset="0"/>
                <a:cs typeface="Arial" panose="020B0604020202020204" pitchFamily="34" charset="0"/>
              </a:rPr>
              <a:t>Accuracy:  </a:t>
            </a:r>
            <a:r>
              <a:rPr lang="en-US" dirty="0">
                <a:latin typeface="Arial" panose="020B0604020202020204" pitchFamily="34" charset="0"/>
                <a:cs typeface="Arial" panose="020B0604020202020204" pitchFamily="34" charset="0"/>
              </a:rPr>
              <a:t>Accuracy measures the proportion of correctly classified EMG signal instances, 				  providing an overall assessment of the classification model's effectiveness.. </a:t>
            </a:r>
          </a:p>
          <a:p>
            <a:pPr marL="285750" indent="-285750" algn="just">
              <a:lnSpc>
                <a:spcPct val="150000"/>
              </a:lnSpc>
              <a:spcBef>
                <a:spcPts val="1200"/>
              </a:spcBef>
              <a:buFont typeface="Arial" panose="020B0604020202020204" pitchFamily="34" charset="0"/>
              <a:buChar char="•"/>
            </a:pPr>
            <a:r>
              <a:rPr lang="en-US" b="1" dirty="0">
                <a:solidFill>
                  <a:schemeClr val="accent2"/>
                </a:solidFill>
                <a:latin typeface="Arial" panose="020B0604020202020204" pitchFamily="34" charset="0"/>
                <a:cs typeface="Arial" panose="020B0604020202020204" pitchFamily="34" charset="0"/>
              </a:rPr>
              <a:t>Precision:</a:t>
            </a:r>
            <a:r>
              <a:rPr lang="en-US" dirty="0">
                <a:latin typeface="Arial" panose="020B0604020202020204" pitchFamily="34" charset="0"/>
                <a:cs typeface="Arial" panose="020B0604020202020204" pitchFamily="34" charset="0"/>
              </a:rPr>
              <a:t> Precision evaluates the proportion of true positive predictions among all positive 				  predictions, reflecting the model's ability to avoid false positives..</a:t>
            </a:r>
          </a:p>
          <a:p>
            <a:pPr marL="285750" indent="-285750" algn="just">
              <a:lnSpc>
                <a:spcPct val="150000"/>
              </a:lnSpc>
              <a:spcBef>
                <a:spcPts val="1200"/>
              </a:spcBef>
              <a:buFont typeface="Arial" panose="020B0604020202020204" pitchFamily="34" charset="0"/>
              <a:buChar char="•"/>
            </a:pPr>
            <a:r>
              <a:rPr lang="en-US" b="1" dirty="0">
                <a:solidFill>
                  <a:schemeClr val="accent2"/>
                </a:solidFill>
                <a:latin typeface="Arial" panose="020B0604020202020204" pitchFamily="34" charset="0"/>
                <a:cs typeface="Arial" panose="020B0604020202020204" pitchFamily="34" charset="0"/>
              </a:rPr>
              <a:t>Recall    :   </a:t>
            </a:r>
            <a:r>
              <a:rPr lang="en-US" dirty="0">
                <a:latin typeface="Arial" panose="020B0604020202020204" pitchFamily="34" charset="0"/>
                <a:cs typeface="Arial" panose="020B0604020202020204" pitchFamily="34" charset="0"/>
              </a:rPr>
              <a:t>Recall measures the proportion of true positive predictions among all actual positive 		         instances, indicating the model's ability to avoid false negatives.. </a:t>
            </a:r>
          </a:p>
          <a:p>
            <a:pPr marL="285750" indent="-285750" algn="just">
              <a:lnSpc>
                <a:spcPct val="150000"/>
              </a:lnSpc>
              <a:spcBef>
                <a:spcPts val="1200"/>
              </a:spcBef>
              <a:buFont typeface="Arial" panose="020B0604020202020204" pitchFamily="34" charset="0"/>
              <a:buChar char="•"/>
            </a:pPr>
            <a:r>
              <a:rPr lang="en-US" b="1" dirty="0">
                <a:solidFill>
                  <a:schemeClr val="accent2"/>
                </a:solidFill>
                <a:latin typeface="Arial" panose="020B0604020202020204" pitchFamily="34" charset="0"/>
                <a:cs typeface="Arial" panose="020B0604020202020204" pitchFamily="34" charset="0"/>
              </a:rPr>
              <a:t>F1 Score: </a:t>
            </a:r>
            <a:r>
              <a:rPr lang="en-US" dirty="0">
                <a:latin typeface="Arial" panose="020B0604020202020204" pitchFamily="34" charset="0"/>
                <a:cs typeface="Arial" panose="020B0604020202020204" pitchFamily="34" charset="0"/>
              </a:rPr>
              <a:t>The F1 Score combines precision and recall, providing a balanced assessment of 			 the classification model's performance in handling both false positives and false 				  negatives.</a:t>
            </a:r>
          </a:p>
        </p:txBody>
      </p:sp>
    </p:spTree>
    <p:extLst>
      <p:ext uri="{BB962C8B-B14F-4D97-AF65-F5344CB8AC3E}">
        <p14:creationId xmlns:p14="http://schemas.microsoft.com/office/powerpoint/2010/main" val="24473022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C4F08-C4A0-93FC-58D9-B35230F55C5C}"/>
              </a:ext>
            </a:extLst>
          </p:cNvPr>
          <p:cNvSpPr>
            <a:spLocks noGrp="1"/>
          </p:cNvSpPr>
          <p:nvPr>
            <p:ph type="title"/>
          </p:nvPr>
        </p:nvSpPr>
        <p:spPr>
          <a:xfrm>
            <a:off x="1154954" y="806519"/>
            <a:ext cx="8761413" cy="706964"/>
          </a:xfrm>
        </p:spPr>
        <p:txBody>
          <a:bodyPr/>
          <a:lstStyle/>
          <a:p>
            <a:r>
              <a:rPr lang="en-US" b="1" dirty="0">
                <a:solidFill>
                  <a:srgbClr val="F2F0F4"/>
                </a:solidFill>
                <a:latin typeface="Times New Roman" panose="02020603050405020304" pitchFamily="18" charset="0"/>
                <a:ea typeface="Montserrat" pitchFamily="34" charset="-122"/>
                <a:cs typeface="Times New Roman" panose="02020603050405020304" pitchFamily="18" charset="0"/>
              </a:rPr>
              <a:t>Results and Analysis</a:t>
            </a:r>
            <a:endParaRPr lang="en-IN" b="1"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7E43537C-A0E4-66C9-01B5-A7DB04FA4990}"/>
              </a:ext>
            </a:extLst>
          </p:cNvPr>
          <p:cNvGraphicFramePr>
            <a:graphicFrameLocks noGrp="1"/>
          </p:cNvGraphicFramePr>
          <p:nvPr>
            <p:extLst>
              <p:ext uri="{D42A27DB-BD31-4B8C-83A1-F6EECF244321}">
                <p14:modId xmlns:p14="http://schemas.microsoft.com/office/powerpoint/2010/main" val="1742860197"/>
              </p:ext>
            </p:extLst>
          </p:nvPr>
        </p:nvGraphicFramePr>
        <p:xfrm>
          <a:off x="1480405" y="3162805"/>
          <a:ext cx="9231189" cy="3213140"/>
        </p:xfrm>
        <a:graphic>
          <a:graphicData uri="http://schemas.openxmlformats.org/drawingml/2006/table">
            <a:tbl>
              <a:tblPr firstRow="1" bandRow="1">
                <a:tableStyleId>{00A15C55-8517-42AA-B614-E9B94910E393}</a:tableStyleId>
              </a:tblPr>
              <a:tblGrid>
                <a:gridCol w="2998077">
                  <a:extLst>
                    <a:ext uri="{9D8B030D-6E8A-4147-A177-3AD203B41FA5}">
                      <a16:colId xmlns:a16="http://schemas.microsoft.com/office/drawing/2014/main" val="1628423003"/>
                    </a:ext>
                  </a:extLst>
                </a:gridCol>
                <a:gridCol w="2998077">
                  <a:extLst>
                    <a:ext uri="{9D8B030D-6E8A-4147-A177-3AD203B41FA5}">
                      <a16:colId xmlns:a16="http://schemas.microsoft.com/office/drawing/2014/main" val="553059091"/>
                    </a:ext>
                  </a:extLst>
                </a:gridCol>
                <a:gridCol w="3235035">
                  <a:extLst>
                    <a:ext uri="{9D8B030D-6E8A-4147-A177-3AD203B41FA5}">
                      <a16:colId xmlns:a16="http://schemas.microsoft.com/office/drawing/2014/main" val="2500935091"/>
                    </a:ext>
                  </a:extLst>
                </a:gridCol>
              </a:tblGrid>
              <a:tr h="642628">
                <a:tc>
                  <a:txBody>
                    <a:bodyPr/>
                    <a:lstStyle/>
                    <a:p>
                      <a:pPr algn="ctr"/>
                      <a:endParaRPr lang="en-US" dirty="0">
                        <a:latin typeface="Arial" panose="020B0604020202020204" pitchFamily="34" charset="0"/>
                        <a:cs typeface="Arial" panose="020B0604020202020204" pitchFamily="34" charset="0"/>
                      </a:endParaRPr>
                    </a:p>
                  </a:txBody>
                  <a:tcPr anchor="ctr"/>
                </a:tc>
                <a:tc>
                  <a:txBody>
                    <a:bodyPr/>
                    <a:lstStyle/>
                    <a:p>
                      <a:pPr algn="ctr"/>
                      <a:r>
                        <a:rPr lang="en-US" dirty="0">
                          <a:latin typeface="Arial" panose="020B0604020202020204" pitchFamily="34" charset="0"/>
                          <a:cs typeface="Arial" panose="020B0604020202020204" pitchFamily="34" charset="0"/>
                        </a:rPr>
                        <a:t>Sliding Window Model</a:t>
                      </a:r>
                    </a:p>
                  </a:txBody>
                  <a:tcPr anchor="ctr"/>
                </a:tc>
                <a:tc>
                  <a:txBody>
                    <a:bodyPr/>
                    <a:lstStyle/>
                    <a:p>
                      <a:pPr algn="ctr"/>
                      <a:r>
                        <a:rPr lang="en-US" dirty="0">
                          <a:latin typeface="Arial" panose="020B0604020202020204" pitchFamily="34" charset="0"/>
                          <a:cs typeface="Arial" panose="020B0604020202020204" pitchFamily="34" charset="0"/>
                        </a:rPr>
                        <a:t>Fourier Transform Model</a:t>
                      </a:r>
                    </a:p>
                  </a:txBody>
                  <a:tcPr anchor="ctr"/>
                </a:tc>
                <a:extLst>
                  <a:ext uri="{0D108BD9-81ED-4DB2-BD59-A6C34878D82A}">
                    <a16:rowId xmlns:a16="http://schemas.microsoft.com/office/drawing/2014/main" val="2949357022"/>
                  </a:ext>
                </a:extLst>
              </a:tr>
              <a:tr h="642628">
                <a:tc>
                  <a:txBody>
                    <a:bodyPr/>
                    <a:lstStyle/>
                    <a:p>
                      <a:pPr algn="ctr"/>
                      <a:r>
                        <a:rPr lang="en-US" sz="1800" b="0" dirty="0">
                          <a:solidFill>
                            <a:schemeClr val="tx1"/>
                          </a:solidFill>
                          <a:effectLst/>
                          <a:latin typeface="Arial" panose="020B0604020202020204" pitchFamily="34" charset="0"/>
                          <a:cs typeface="Arial" panose="020B0604020202020204" pitchFamily="34" charset="0"/>
                        </a:rPr>
                        <a:t>Training Accuracy: </a:t>
                      </a:r>
                      <a:endParaRPr lang="en-US" b="0" dirty="0">
                        <a:solidFill>
                          <a:schemeClr val="tx1"/>
                        </a:solidFill>
                        <a:latin typeface="Arial" panose="020B0604020202020204" pitchFamily="34" charset="0"/>
                        <a:cs typeface="Arial" panose="020B0604020202020204" pitchFamily="34" charset="0"/>
                      </a:endParaRPr>
                    </a:p>
                  </a:txBody>
                  <a:tcPr anchor="ctr"/>
                </a:tc>
                <a:tc>
                  <a:txBody>
                    <a:bodyPr/>
                    <a:lstStyle/>
                    <a:p>
                      <a:pPr algn="ctr"/>
                      <a:r>
                        <a:rPr lang="en-US" dirty="0">
                          <a:latin typeface="Arial" panose="020B0604020202020204" pitchFamily="34" charset="0"/>
                          <a:cs typeface="Arial" panose="020B0604020202020204" pitchFamily="34" charset="0"/>
                        </a:rPr>
                        <a:t>86.63 %</a:t>
                      </a:r>
                    </a:p>
                  </a:txBody>
                  <a:tcPr anchor="ctr"/>
                </a:tc>
                <a:tc>
                  <a:txBody>
                    <a:bodyPr/>
                    <a:lstStyle/>
                    <a:p>
                      <a:pPr algn="ctr"/>
                      <a:r>
                        <a:rPr lang="en-US" dirty="0">
                          <a:latin typeface="Arial" panose="020B0604020202020204" pitchFamily="34" charset="0"/>
                          <a:cs typeface="Arial" panose="020B0604020202020204" pitchFamily="34" charset="0"/>
                        </a:rPr>
                        <a:t>96.34 %</a:t>
                      </a:r>
                    </a:p>
                  </a:txBody>
                  <a:tcPr anchor="ctr"/>
                </a:tc>
                <a:extLst>
                  <a:ext uri="{0D108BD9-81ED-4DB2-BD59-A6C34878D82A}">
                    <a16:rowId xmlns:a16="http://schemas.microsoft.com/office/drawing/2014/main" val="1419847841"/>
                  </a:ext>
                </a:extLst>
              </a:tr>
              <a:tr h="642628">
                <a:tc>
                  <a:txBody>
                    <a:bodyPr/>
                    <a:lstStyle/>
                    <a:p>
                      <a:pPr algn="ctr"/>
                      <a:r>
                        <a:rPr lang="en-US" sz="1800" b="0" dirty="0">
                          <a:solidFill>
                            <a:schemeClr val="tx1"/>
                          </a:solidFill>
                          <a:effectLst/>
                          <a:latin typeface="Arial" panose="020B0604020202020204" pitchFamily="34" charset="0"/>
                          <a:cs typeface="Arial" panose="020B0604020202020204" pitchFamily="34" charset="0"/>
                        </a:rPr>
                        <a:t>Test Accuracy</a:t>
                      </a:r>
                      <a:endParaRPr lang="en-US" b="0" dirty="0">
                        <a:solidFill>
                          <a:schemeClr val="tx1"/>
                        </a:solidFill>
                        <a:latin typeface="Arial" panose="020B0604020202020204" pitchFamily="34" charset="0"/>
                        <a:cs typeface="Arial" panose="020B0604020202020204" pitchFamily="34" charset="0"/>
                      </a:endParaRPr>
                    </a:p>
                  </a:txBody>
                  <a:tcPr anchor="ctr"/>
                </a:tc>
                <a:tc>
                  <a:txBody>
                    <a:bodyPr/>
                    <a:lstStyle/>
                    <a:p>
                      <a:pPr algn="ctr"/>
                      <a:r>
                        <a:rPr lang="en-US" dirty="0">
                          <a:latin typeface="Arial" panose="020B0604020202020204" pitchFamily="34" charset="0"/>
                          <a:cs typeface="Arial" panose="020B0604020202020204" pitchFamily="34" charset="0"/>
                        </a:rPr>
                        <a:t>80.92 %</a:t>
                      </a:r>
                    </a:p>
                  </a:txBody>
                  <a:tcPr anchor="ctr"/>
                </a:tc>
                <a:tc>
                  <a:txBody>
                    <a:bodyPr/>
                    <a:lstStyle/>
                    <a:p>
                      <a:pPr algn="ctr"/>
                      <a:r>
                        <a:rPr lang="en-US" dirty="0">
                          <a:latin typeface="Arial" panose="020B0604020202020204" pitchFamily="34" charset="0"/>
                          <a:cs typeface="Arial" panose="020B0604020202020204" pitchFamily="34" charset="0"/>
                        </a:rPr>
                        <a:t>91.14 %</a:t>
                      </a:r>
                    </a:p>
                  </a:txBody>
                  <a:tcPr anchor="ctr"/>
                </a:tc>
                <a:extLst>
                  <a:ext uri="{0D108BD9-81ED-4DB2-BD59-A6C34878D82A}">
                    <a16:rowId xmlns:a16="http://schemas.microsoft.com/office/drawing/2014/main" val="3116307598"/>
                  </a:ext>
                </a:extLst>
              </a:tr>
              <a:tr h="642628">
                <a:tc>
                  <a:txBody>
                    <a:bodyPr/>
                    <a:lstStyle/>
                    <a:p>
                      <a:pPr algn="ctr"/>
                      <a:r>
                        <a:rPr lang="en-US" sz="1800" b="0" dirty="0">
                          <a:solidFill>
                            <a:schemeClr val="tx1"/>
                          </a:solidFill>
                          <a:effectLst/>
                          <a:latin typeface="Arial" panose="020B0604020202020204" pitchFamily="34" charset="0"/>
                          <a:cs typeface="Arial" panose="020B0604020202020204" pitchFamily="34" charset="0"/>
                        </a:rPr>
                        <a:t>Training F1 Score</a:t>
                      </a:r>
                      <a:endParaRPr lang="en-US" b="0" dirty="0">
                        <a:solidFill>
                          <a:schemeClr val="tx1"/>
                        </a:solidFill>
                        <a:latin typeface="Arial" panose="020B0604020202020204" pitchFamily="34" charset="0"/>
                        <a:cs typeface="Arial" panose="020B0604020202020204" pitchFamily="34" charset="0"/>
                      </a:endParaRPr>
                    </a:p>
                  </a:txBody>
                  <a:tcPr anchor="ctr"/>
                </a:tc>
                <a:tc>
                  <a:txBody>
                    <a:bodyPr/>
                    <a:lstStyle/>
                    <a:p>
                      <a:pPr algn="ctr"/>
                      <a:r>
                        <a:rPr lang="en-US" dirty="0">
                          <a:latin typeface="Arial" panose="020B0604020202020204" pitchFamily="34" charset="0"/>
                          <a:cs typeface="Arial" panose="020B0604020202020204" pitchFamily="34" charset="0"/>
                        </a:rPr>
                        <a:t>86.54 %</a:t>
                      </a:r>
                    </a:p>
                  </a:txBody>
                  <a:tcPr anchor="ctr"/>
                </a:tc>
                <a:tc>
                  <a:txBody>
                    <a:bodyPr/>
                    <a:lstStyle/>
                    <a:p>
                      <a:pPr algn="ctr"/>
                      <a:r>
                        <a:rPr lang="en-US" dirty="0">
                          <a:latin typeface="Arial" panose="020B0604020202020204" pitchFamily="34" charset="0"/>
                          <a:cs typeface="Arial" panose="020B0604020202020204" pitchFamily="34" charset="0"/>
                        </a:rPr>
                        <a:t>96.35 %</a:t>
                      </a:r>
                    </a:p>
                  </a:txBody>
                  <a:tcPr anchor="ctr"/>
                </a:tc>
                <a:extLst>
                  <a:ext uri="{0D108BD9-81ED-4DB2-BD59-A6C34878D82A}">
                    <a16:rowId xmlns:a16="http://schemas.microsoft.com/office/drawing/2014/main" val="2184814257"/>
                  </a:ext>
                </a:extLst>
              </a:tr>
              <a:tr h="642628">
                <a:tc>
                  <a:txBody>
                    <a:bodyPr/>
                    <a:lstStyle/>
                    <a:p>
                      <a:pPr algn="ctr"/>
                      <a:r>
                        <a:rPr lang="en-US" sz="1800" b="0" dirty="0">
                          <a:solidFill>
                            <a:schemeClr val="tx1"/>
                          </a:solidFill>
                          <a:effectLst/>
                          <a:latin typeface="Arial" panose="020B0604020202020204" pitchFamily="34" charset="0"/>
                          <a:cs typeface="Arial" panose="020B0604020202020204" pitchFamily="34" charset="0"/>
                        </a:rPr>
                        <a:t>Test F1 Score</a:t>
                      </a:r>
                      <a:endParaRPr lang="en-US" b="0" dirty="0">
                        <a:solidFill>
                          <a:schemeClr val="tx1"/>
                        </a:solidFill>
                        <a:latin typeface="Arial" panose="020B0604020202020204" pitchFamily="34" charset="0"/>
                        <a:cs typeface="Arial" panose="020B0604020202020204" pitchFamily="34" charset="0"/>
                      </a:endParaRPr>
                    </a:p>
                  </a:txBody>
                  <a:tcPr anchor="ctr"/>
                </a:tc>
                <a:tc>
                  <a:txBody>
                    <a:bodyPr/>
                    <a:lstStyle/>
                    <a:p>
                      <a:pPr algn="ctr"/>
                      <a:r>
                        <a:rPr lang="en-US" dirty="0">
                          <a:latin typeface="Arial" panose="020B0604020202020204" pitchFamily="34" charset="0"/>
                          <a:cs typeface="Arial" panose="020B0604020202020204" pitchFamily="34" charset="0"/>
                        </a:rPr>
                        <a:t>80.77 %</a:t>
                      </a:r>
                    </a:p>
                  </a:txBody>
                  <a:tcPr anchor="ctr"/>
                </a:tc>
                <a:tc>
                  <a:txBody>
                    <a:bodyPr/>
                    <a:lstStyle/>
                    <a:p>
                      <a:pPr algn="ctr"/>
                      <a:r>
                        <a:rPr lang="en-US" dirty="0">
                          <a:latin typeface="Arial" panose="020B0604020202020204" pitchFamily="34" charset="0"/>
                          <a:cs typeface="Arial" panose="020B0604020202020204" pitchFamily="34" charset="0"/>
                        </a:rPr>
                        <a:t>91.15 %</a:t>
                      </a:r>
                    </a:p>
                  </a:txBody>
                  <a:tcPr anchor="ctr"/>
                </a:tc>
                <a:extLst>
                  <a:ext uri="{0D108BD9-81ED-4DB2-BD59-A6C34878D82A}">
                    <a16:rowId xmlns:a16="http://schemas.microsoft.com/office/drawing/2014/main" val="25583906"/>
                  </a:ext>
                </a:extLst>
              </a:tr>
            </a:tbl>
          </a:graphicData>
        </a:graphic>
      </p:graphicFrame>
      <p:sp>
        <p:nvSpPr>
          <p:cNvPr id="3" name="TextBox 2">
            <a:extLst>
              <a:ext uri="{FF2B5EF4-FFF2-40B4-BE49-F238E27FC236}">
                <a16:creationId xmlns:a16="http://schemas.microsoft.com/office/drawing/2014/main" id="{44FD985B-889A-8268-7A4E-46E60C49CFD7}"/>
              </a:ext>
            </a:extLst>
          </p:cNvPr>
          <p:cNvSpPr txBox="1"/>
          <p:nvPr/>
        </p:nvSpPr>
        <p:spPr>
          <a:xfrm>
            <a:off x="1381531" y="2408904"/>
            <a:ext cx="8308258"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Table 1:-  Performance evaluation Metrics for the Proposed Methods</a:t>
            </a:r>
          </a:p>
        </p:txBody>
      </p:sp>
    </p:spTree>
    <p:extLst>
      <p:ext uri="{BB962C8B-B14F-4D97-AF65-F5344CB8AC3E}">
        <p14:creationId xmlns:p14="http://schemas.microsoft.com/office/powerpoint/2010/main" val="2454689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446E0-8789-DDC0-00E9-E664962CE46C}"/>
              </a:ext>
            </a:extLst>
          </p:cNvPr>
          <p:cNvSpPr>
            <a:spLocks noGrp="1"/>
          </p:cNvSpPr>
          <p:nvPr>
            <p:ph type="title"/>
          </p:nvPr>
        </p:nvSpPr>
        <p:spPr>
          <a:xfrm>
            <a:off x="981184" y="770000"/>
            <a:ext cx="8761413" cy="706964"/>
          </a:xfrm>
        </p:spPr>
        <p:txBody>
          <a:bodyPr/>
          <a:lstStyle/>
          <a:p>
            <a:r>
              <a:rPr lang="en-US" b="1" i="0" dirty="0">
                <a:effectLst/>
                <a:latin typeface="Times New Roman" panose="02020603050405020304" pitchFamily="18" charset="0"/>
                <a:cs typeface="Times New Roman" panose="02020603050405020304" pitchFamily="18" charset="0"/>
              </a:rPr>
              <a:t>Conclusion: Summary and Key Takeaways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E8CDDB6-0BA4-B15E-41B4-6612EAE17828}"/>
              </a:ext>
            </a:extLst>
          </p:cNvPr>
          <p:cNvSpPr>
            <a:spLocks noGrp="1"/>
          </p:cNvSpPr>
          <p:nvPr>
            <p:ph idx="1"/>
          </p:nvPr>
        </p:nvSpPr>
        <p:spPr>
          <a:xfrm>
            <a:off x="912358" y="2593668"/>
            <a:ext cx="9962119" cy="3416300"/>
          </a:xfrm>
        </p:spPr>
        <p:txBody>
          <a:bodyPr>
            <a:normAutofit fontScale="92500"/>
          </a:bodyPr>
          <a:lstStyle/>
          <a:p>
            <a:pPr marL="360000" indent="-360000" algn="just">
              <a:lnSpc>
                <a:spcPct val="110000"/>
              </a:lnSpc>
              <a:spcBef>
                <a:spcPts val="1200"/>
              </a:spcBef>
              <a:buFont typeface="Wingdings" panose="05000000000000000000" pitchFamily="2" charset="2"/>
              <a:buChar char="q"/>
            </a:pPr>
            <a:r>
              <a:rPr lang="en-US" sz="2000" b="0" i="0" dirty="0">
                <a:solidFill>
                  <a:schemeClr val="tx1"/>
                </a:solidFill>
                <a:effectLst/>
                <a:latin typeface="Arial" panose="020B0604020202020204" pitchFamily="34" charset="0"/>
                <a:cs typeface="Arial" panose="020B0604020202020204" pitchFamily="34" charset="0"/>
              </a:rPr>
              <a:t>Implemented CNN models for EMG signal classification with different feature extraction techniques.</a:t>
            </a:r>
          </a:p>
          <a:p>
            <a:pPr marL="360000" indent="-360000" algn="just">
              <a:lnSpc>
                <a:spcPct val="110000"/>
              </a:lnSpc>
              <a:spcBef>
                <a:spcPts val="1200"/>
              </a:spcBef>
              <a:buFont typeface="Wingdings" panose="05000000000000000000" pitchFamily="2" charset="2"/>
              <a:buChar char="q"/>
            </a:pPr>
            <a:r>
              <a:rPr lang="en-US" sz="2000" b="0" i="0" dirty="0">
                <a:solidFill>
                  <a:schemeClr val="tx1"/>
                </a:solidFill>
                <a:effectLst/>
                <a:latin typeface="Arial" panose="020B0604020202020204" pitchFamily="34" charset="0"/>
                <a:cs typeface="Arial" panose="020B0604020202020204" pitchFamily="34" charset="0"/>
              </a:rPr>
              <a:t>Utilized sliding window and normalization for preprocessing EMG data.</a:t>
            </a:r>
          </a:p>
          <a:p>
            <a:pPr marL="360000" indent="-360000" algn="just">
              <a:lnSpc>
                <a:spcPct val="110000"/>
              </a:lnSpc>
              <a:spcBef>
                <a:spcPts val="1200"/>
              </a:spcBef>
              <a:buFont typeface="Wingdings" panose="05000000000000000000" pitchFamily="2" charset="2"/>
              <a:buChar char="q"/>
            </a:pPr>
            <a:r>
              <a:rPr lang="en-US" sz="2000" b="0" i="0" dirty="0">
                <a:solidFill>
                  <a:schemeClr val="tx1"/>
                </a:solidFill>
                <a:effectLst/>
                <a:latin typeface="Arial" panose="020B0604020202020204" pitchFamily="34" charset="0"/>
                <a:cs typeface="Arial" panose="020B0604020202020204" pitchFamily="34" charset="0"/>
              </a:rPr>
              <a:t>Trained and evaluated CNN models, achieving good accuracy and F1 scores.</a:t>
            </a:r>
          </a:p>
          <a:p>
            <a:pPr marL="360000" indent="-360000" algn="just">
              <a:lnSpc>
                <a:spcPct val="110000"/>
              </a:lnSpc>
              <a:spcBef>
                <a:spcPts val="1200"/>
              </a:spcBef>
              <a:buFont typeface="Wingdings" panose="05000000000000000000" pitchFamily="2" charset="2"/>
              <a:buChar char="q"/>
            </a:pPr>
            <a:r>
              <a:rPr lang="en-US" sz="2000" b="0" i="0" dirty="0">
                <a:solidFill>
                  <a:schemeClr val="tx1"/>
                </a:solidFill>
                <a:effectLst/>
                <a:latin typeface="Arial" panose="020B0604020202020204" pitchFamily="34" charset="0"/>
                <a:cs typeface="Arial" panose="020B0604020202020204" pitchFamily="34" charset="0"/>
              </a:rPr>
              <a:t>Applied Fourier Transform and RMS for feature extraction, training separate models.</a:t>
            </a:r>
          </a:p>
          <a:p>
            <a:pPr marL="360000" indent="-360000" algn="just">
              <a:lnSpc>
                <a:spcPct val="110000"/>
              </a:lnSpc>
              <a:spcBef>
                <a:spcPts val="1200"/>
              </a:spcBef>
              <a:buFont typeface="Wingdings" panose="05000000000000000000" pitchFamily="2" charset="2"/>
              <a:buChar char="q"/>
            </a:pPr>
            <a:r>
              <a:rPr lang="en-US" sz="2000" b="0" i="0" dirty="0">
                <a:solidFill>
                  <a:schemeClr val="tx1"/>
                </a:solidFill>
                <a:effectLst/>
                <a:latin typeface="Arial" panose="020B0604020202020204" pitchFamily="34" charset="0"/>
                <a:cs typeface="Arial" panose="020B0604020202020204" pitchFamily="34" charset="0"/>
              </a:rPr>
              <a:t>Visualized model performance through learning curves and confusion matrices.</a:t>
            </a:r>
          </a:p>
          <a:p>
            <a:pPr marL="360000" indent="-360000" algn="just">
              <a:lnSpc>
                <a:spcPct val="110000"/>
              </a:lnSpc>
              <a:spcBef>
                <a:spcPts val="1200"/>
              </a:spcBef>
              <a:buFont typeface="Wingdings" panose="05000000000000000000" pitchFamily="2" charset="2"/>
              <a:buChar char="q"/>
            </a:pPr>
            <a:r>
              <a:rPr lang="en-US" sz="2000" b="0" i="0" dirty="0">
                <a:solidFill>
                  <a:schemeClr val="tx1"/>
                </a:solidFill>
                <a:effectLst/>
                <a:latin typeface="Arial" panose="020B0604020202020204" pitchFamily="34" charset="0"/>
                <a:cs typeface="Arial" panose="020B0604020202020204" pitchFamily="34" charset="0"/>
              </a:rPr>
              <a:t>Concluded that CNNs, coupled with suitable feature extraction, are effective for EMG signal classification.</a:t>
            </a:r>
          </a:p>
        </p:txBody>
      </p:sp>
    </p:spTree>
    <p:extLst>
      <p:ext uri="{BB962C8B-B14F-4D97-AF65-F5344CB8AC3E}">
        <p14:creationId xmlns:p14="http://schemas.microsoft.com/office/powerpoint/2010/main" val="11074906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FEAA6-09E8-EAA6-5A65-3948F4040C58}"/>
              </a:ext>
            </a:extLst>
          </p:cNvPr>
          <p:cNvSpPr>
            <a:spLocks noGrp="1"/>
          </p:cNvSpPr>
          <p:nvPr>
            <p:ph type="title"/>
          </p:nvPr>
        </p:nvSpPr>
        <p:spPr>
          <a:xfrm>
            <a:off x="1154954" y="767190"/>
            <a:ext cx="8761413" cy="706964"/>
          </a:xfrm>
        </p:spPr>
        <p:txBody>
          <a:bodyPr/>
          <a:lstStyle/>
          <a:p>
            <a:r>
              <a:rPr lang="en-US" b="1" dirty="0">
                <a:latin typeface="Times New Roman" panose="02020603050405020304" pitchFamily="18" charset="0"/>
                <a:cs typeface="Times New Roman" panose="02020603050405020304" pitchFamily="18" charset="0"/>
              </a:rPr>
              <a:t>BIBLIOGRAPHY</a:t>
            </a:r>
            <a:endParaRPr lang="en-IN" sz="4000" b="1" dirty="0"/>
          </a:p>
        </p:txBody>
      </p:sp>
      <p:sp>
        <p:nvSpPr>
          <p:cNvPr id="3" name="Content Placeholder 2">
            <a:extLst>
              <a:ext uri="{FF2B5EF4-FFF2-40B4-BE49-F238E27FC236}">
                <a16:creationId xmlns:a16="http://schemas.microsoft.com/office/drawing/2014/main" id="{3B71772E-70B2-1430-C81D-EEAC8889A070}"/>
              </a:ext>
            </a:extLst>
          </p:cNvPr>
          <p:cNvSpPr>
            <a:spLocks noGrp="1"/>
          </p:cNvSpPr>
          <p:nvPr>
            <p:ph idx="1"/>
          </p:nvPr>
        </p:nvSpPr>
        <p:spPr>
          <a:xfrm>
            <a:off x="1154954" y="2468032"/>
            <a:ext cx="10397949" cy="3775452"/>
          </a:xfrm>
        </p:spPr>
        <p:txBody>
          <a:bodyPr>
            <a:normAutofit/>
          </a:bodyPr>
          <a:lstStyle/>
          <a:p>
            <a:pPr marL="457200" indent="-457200">
              <a:buClr>
                <a:schemeClr val="tx1"/>
              </a:buClr>
              <a:buFont typeface="+mj-lt"/>
              <a:buAutoNum type="arabicPeriod"/>
            </a:pPr>
            <a:r>
              <a:rPr lang="en-IN" sz="2000" dirty="0">
                <a:latin typeface="Times New Roman" panose="02020603050405020304" pitchFamily="18" charset="0"/>
                <a:cs typeface="Times New Roman" panose="02020603050405020304" pitchFamily="18" charset="0"/>
              </a:rPr>
              <a:t>N. Tsagkas, P. Tsinganos and A. Skodras, "On the Use of Deeper CNNs in Hand Gesture Recognition Based on sEMG Signals," 2019 10th International Conference on Information, Intelligence, Systems and Applications (IISA), Patras, Greece, 2019, pp. 1-4, </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doi: 10.1109/IISA.2019.8900709.</a:t>
            </a:r>
          </a:p>
          <a:p>
            <a:pPr marL="457200" indent="-457200">
              <a:buClr>
                <a:schemeClr val="tx1"/>
              </a:buClr>
              <a:buFont typeface="+mj-lt"/>
              <a:buAutoNum type="arabicPeriod"/>
            </a:pPr>
            <a:r>
              <a:rPr lang="en-US" sz="2000" b="0" i="0" dirty="0">
                <a:solidFill>
                  <a:srgbClr val="212121"/>
                </a:solidFill>
                <a:effectLst/>
                <a:latin typeface="BlinkMacSystemFont"/>
              </a:rPr>
              <a:t>Atzori M, Cognolato M, Müller H. Deep Learning with Convolutional Neural Networks Applied to Electromyography Data: A Resource for the Classification of Movements for Prosthetic Hands. Front Neurorobot. 2016 Sep 7;10:9. doi: 10.3389/fnbot.2016.00009. PMID: 27656140; PMCID: PMC5013051.</a:t>
            </a:r>
          </a:p>
          <a:p>
            <a:pPr marL="457200" indent="-457200">
              <a:buClr>
                <a:schemeClr val="tx1"/>
              </a:buClr>
              <a:buFont typeface="+mj-lt"/>
              <a:buAutoNum type="arabicPeriod"/>
            </a:pPr>
            <a:r>
              <a:rPr lang="en-US" sz="2000" b="0" i="0" dirty="0">
                <a:solidFill>
                  <a:srgbClr val="212121"/>
                </a:solidFill>
                <a:effectLst/>
                <a:latin typeface="BlinkMacSystemFont"/>
              </a:rPr>
              <a:t>Lobov S, Krilova N, Kastalskiy I, Kazantsev V, Makarov VA. Latent Factors Limiting the Performance of sEMG-Interfaces. Sensors (Basel). 2018 Apr 6;18(4):1122. doi: 10.3390/s18041122. PMID: 29642410; PMCID: PMC5948532.</a:t>
            </a:r>
            <a:endParaRPr lang="en-IN" sz="2000" dirty="0">
              <a:latin typeface="Times New Roman" panose="02020603050405020304" pitchFamily="18" charset="0"/>
              <a:cs typeface="Times New Roman" panose="02020603050405020304" pitchFamily="18" charset="0"/>
            </a:endParaRPr>
          </a:p>
          <a:p>
            <a:pPr marL="457200" indent="-457200">
              <a:buClr>
                <a:schemeClr val="tx1"/>
              </a:buClr>
              <a:buFont typeface="+mj-lt"/>
              <a:buAutoNum type="arabicPeriod"/>
            </a:pPr>
            <a:endParaRPr lang="en-IN" sz="2000" dirty="0">
              <a:latin typeface="Times New Roman" panose="02020603050405020304" pitchFamily="18" charset="0"/>
              <a:cs typeface="Times New Roman" panose="02020603050405020304" pitchFamily="18" charset="0"/>
            </a:endParaRPr>
          </a:p>
          <a:p>
            <a:pPr marL="457200" indent="-457200">
              <a:buClr>
                <a:schemeClr val="bg1"/>
              </a:buClr>
              <a:buFont typeface="+mj-lt"/>
              <a:buAutoNum type="arabicParen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30241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1D17DA-1BD5-D2BC-5CB4-603F1CD20C7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AB2DA7-0E12-C6C6-990C-75DC58179202}"/>
              </a:ext>
            </a:extLst>
          </p:cNvPr>
          <p:cNvSpPr>
            <a:spLocks noGrp="1"/>
          </p:cNvSpPr>
          <p:nvPr>
            <p:ph idx="4294967295"/>
          </p:nvPr>
        </p:nvSpPr>
        <p:spPr>
          <a:xfrm>
            <a:off x="448445" y="384124"/>
            <a:ext cx="9924587" cy="5938018"/>
          </a:xfrm>
        </p:spPr>
        <p:txBody>
          <a:bodyPr>
            <a:normAutofit/>
          </a:bodyPr>
          <a:lstStyle/>
          <a:p>
            <a:pPr marL="457200" indent="-457200" algn="just">
              <a:buClr>
                <a:schemeClr val="tx1"/>
              </a:buClr>
              <a:buFont typeface="+mj-lt"/>
              <a:buAutoNum type="arabicPeriod" startAt="4"/>
            </a:pPr>
            <a:r>
              <a:rPr lang="en-IN" sz="2000" dirty="0" err="1">
                <a:latin typeface="Times New Roman" panose="02020603050405020304" pitchFamily="18" charset="0"/>
                <a:cs typeface="Times New Roman" panose="02020603050405020304" pitchFamily="18" charset="0"/>
              </a:rPr>
              <a:t>Bakırcıoğlu</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Kaan</a:t>
            </a:r>
            <a:r>
              <a:rPr lang="en-IN" sz="2000" dirty="0">
                <a:latin typeface="Times New Roman" panose="02020603050405020304" pitchFamily="18" charset="0"/>
                <a:cs typeface="Times New Roman" panose="02020603050405020304" pitchFamily="18" charset="0"/>
              </a:rPr>
              <a:t> &amp; ÖZKURT, </a:t>
            </a:r>
            <a:r>
              <a:rPr lang="en-IN" sz="2000" dirty="0" err="1">
                <a:latin typeface="Times New Roman" panose="02020603050405020304" pitchFamily="18" charset="0"/>
                <a:cs typeface="Times New Roman" panose="02020603050405020304" pitchFamily="18" charset="0"/>
              </a:rPr>
              <a:t>Nalan</a:t>
            </a:r>
            <a:r>
              <a:rPr lang="en-IN" sz="2000" dirty="0">
                <a:latin typeface="Times New Roman" panose="02020603050405020304" pitchFamily="18" charset="0"/>
                <a:cs typeface="Times New Roman" panose="02020603050405020304" pitchFamily="18" charset="0"/>
              </a:rPr>
              <a:t>. (2020). Classification of </a:t>
            </a:r>
            <a:r>
              <a:rPr lang="en-IN" sz="2000" dirty="0" err="1">
                <a:latin typeface="Times New Roman" panose="02020603050405020304" pitchFamily="18" charset="0"/>
                <a:cs typeface="Times New Roman" panose="02020603050405020304" pitchFamily="18" charset="0"/>
              </a:rPr>
              <a:t>Emg</a:t>
            </a:r>
            <a:r>
              <a:rPr lang="en-IN" sz="2000" dirty="0">
                <a:latin typeface="Times New Roman" panose="02020603050405020304" pitchFamily="18" charset="0"/>
                <a:cs typeface="Times New Roman" panose="02020603050405020304" pitchFamily="18" charset="0"/>
              </a:rPr>
              <a:t> Signals Using Convolution Neural Network. International Journal of Applied Mathematics Electronics and Computers. 8. 10.18100/ijamec.795227. </a:t>
            </a:r>
          </a:p>
          <a:p>
            <a:pPr marL="457200" indent="-457200" algn="just">
              <a:buClr>
                <a:schemeClr val="tx1"/>
              </a:buClr>
              <a:buFont typeface="+mj-lt"/>
              <a:buAutoNum type="arabicPeriod" startAt="4"/>
            </a:pPr>
            <a:r>
              <a:rPr lang="en-IN" sz="2000" dirty="0">
                <a:latin typeface="Times New Roman" panose="02020603050405020304" pitchFamily="18" charset="0"/>
                <a:cs typeface="Times New Roman" panose="02020603050405020304" pitchFamily="18" charset="0"/>
              </a:rPr>
              <a:t>N. Ghaffar Nia, E. Kaplanoglu and A. Nasab, "EMG-Based Hand Gestures Classification Using Machine Learning Algorithms," SoutheastCon 2023, Orlando, FL, USA, 2023, pp. 787-792, doi: 10.1109/SoutheastCon51012.2023.10115158.</a:t>
            </a:r>
          </a:p>
          <a:p>
            <a:pPr marL="457200" indent="-457200" algn="just">
              <a:buClr>
                <a:schemeClr val="tx1"/>
              </a:buClr>
              <a:buFont typeface="+mj-lt"/>
              <a:buAutoNum type="arabicPeriod" startAt="4"/>
            </a:pPr>
            <a:r>
              <a:rPr lang="en-IN" sz="2000" dirty="0">
                <a:latin typeface="Times New Roman" panose="02020603050405020304" pitchFamily="18" charset="0"/>
                <a:cs typeface="Times New Roman" panose="02020603050405020304" pitchFamily="18" charset="0"/>
              </a:rPr>
              <a:t>B. Xue, W. Xue and Q. Huang, "A Robotic Ultrasound System Controlled by Human sEMG Signals," 2022 International Conference on Advanced Robotics and Mechatronics (ICARM), Guilin, China, 2022, pp. 1082-1085, doi: 10.1109/ICARM54641.2022.9959421. </a:t>
            </a:r>
          </a:p>
          <a:p>
            <a:pPr marL="457200" indent="-457200" algn="just">
              <a:buClr>
                <a:schemeClr val="tx1"/>
              </a:buClr>
              <a:buFont typeface="+mj-lt"/>
              <a:buAutoNum type="arabicPeriod" startAt="4"/>
            </a:pPr>
            <a:r>
              <a:rPr lang="en-IN" sz="2000" dirty="0">
                <a:latin typeface="Times New Roman" panose="02020603050405020304" pitchFamily="18" charset="0"/>
                <a:cs typeface="Times New Roman" panose="02020603050405020304" pitchFamily="18" charset="0"/>
              </a:rPr>
              <a:t>S. Inam, F. Amin and M. Z. </a:t>
            </a:r>
            <a:r>
              <a:rPr lang="en-IN" sz="2000" dirty="0" err="1">
                <a:latin typeface="Times New Roman" panose="02020603050405020304" pitchFamily="18" charset="0"/>
                <a:cs typeface="Times New Roman" panose="02020603050405020304" pitchFamily="18" charset="0"/>
              </a:rPr>
              <a:t>ur</a:t>
            </a:r>
            <a:r>
              <a:rPr lang="en-IN" sz="2000" dirty="0">
                <a:latin typeface="Times New Roman" panose="02020603050405020304" pitchFamily="18" charset="0"/>
                <a:cs typeface="Times New Roman" panose="02020603050405020304" pitchFamily="18" charset="0"/>
              </a:rPr>
              <a:t> Rehman, "Comparative Study of Flexor and Extensor Muscles EMG for Upper Limb Prosthesis," 2021 15th International Conference on Open Source Systems and Technologies (ICOSST), Lahore, Pakistan, 2021, pp. 1-5, doi: 10.1109/ICOSST53930.2021.9683956. </a:t>
            </a:r>
          </a:p>
          <a:p>
            <a:pPr marL="457200" indent="-457200" algn="just">
              <a:buClr>
                <a:schemeClr val="tx1"/>
              </a:buClr>
              <a:buFont typeface="+mj-lt"/>
              <a:buAutoNum type="arabicPeriod" startAt="4"/>
            </a:pPr>
            <a:r>
              <a:rPr lang="en-IN" sz="2000" dirty="0">
                <a:latin typeface="Times New Roman" panose="02020603050405020304" pitchFamily="18" charset="0"/>
                <a:cs typeface="Times New Roman" panose="02020603050405020304" pitchFamily="18" charset="0"/>
              </a:rPr>
              <a:t>M. Akmal, M. F. Qureshi, F. Amin, M. Z. Ur Rehman and I. K. Niazi, "SVM-based Real-Time Classification of Prosthetic Fingers using Myo Armband-acquired Electromyography Data," 2021 IEEE 21st International Conference on Bioinformatics and Bioengineering (BIBE), Kragujevac, Serbia, 2021, pp. 1-5, doi: 10.1109/BIBE52308.2021.9635461. </a:t>
            </a:r>
          </a:p>
          <a:p>
            <a:pPr marL="457200" indent="-457200" algn="just">
              <a:buClr>
                <a:schemeClr val="tx1"/>
              </a:buClr>
              <a:buFont typeface="+mj-lt"/>
              <a:buAutoNum type="arabicPeriod" startAt="4"/>
            </a:pPr>
            <a:endParaRPr lang="en-IN" sz="2000" dirty="0">
              <a:latin typeface="Times New Roman" panose="02020603050405020304" pitchFamily="18" charset="0"/>
              <a:cs typeface="Times New Roman" panose="02020603050405020304" pitchFamily="18" charset="0"/>
            </a:endParaRPr>
          </a:p>
          <a:p>
            <a:pPr marL="457200" indent="-457200" algn="just">
              <a:buClr>
                <a:schemeClr val="bg1"/>
              </a:buClr>
              <a:buFont typeface="+mj-lt"/>
              <a:buAutoNum type="arabicPeriod" startAt="4"/>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73685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0574D2C-554F-7313-9D61-2170732CCD02}"/>
              </a:ext>
            </a:extLst>
          </p:cNvPr>
          <p:cNvSpPr>
            <a:spLocks noGrp="1"/>
          </p:cNvSpPr>
          <p:nvPr>
            <p:ph idx="1"/>
          </p:nvPr>
        </p:nvSpPr>
        <p:spPr>
          <a:xfrm>
            <a:off x="1430257" y="2406853"/>
            <a:ext cx="8825659" cy="4254501"/>
          </a:xfrm>
        </p:spPr>
        <p:txBody>
          <a:bodyPr>
            <a:normAutofit fontScale="92500" lnSpcReduction="10000"/>
          </a:bodyPr>
          <a:lstStyle/>
          <a:p>
            <a:pPr algn="just">
              <a:buClr>
                <a:schemeClr val="tx1">
                  <a:lumMod val="75000"/>
                  <a:lumOff val="25000"/>
                </a:schemeClr>
              </a:buClr>
              <a:buFont typeface="Wingdings" panose="05000000000000000000" pitchFamily="2" charset="2"/>
              <a:buChar char="q"/>
            </a:pPr>
            <a:r>
              <a:rPr lang="en-US" sz="2300" dirty="0">
                <a:latin typeface="Arial" panose="020B0604020202020204" pitchFamily="34" charset="0"/>
                <a:cs typeface="Arial" panose="020B0604020202020204" pitchFamily="34" charset="0"/>
              </a:rPr>
              <a:t>Introduction</a:t>
            </a:r>
          </a:p>
          <a:p>
            <a:pPr algn="just">
              <a:buClr>
                <a:schemeClr val="tx1">
                  <a:lumMod val="75000"/>
                  <a:lumOff val="25000"/>
                </a:schemeClr>
              </a:buClr>
              <a:buFont typeface="Wingdings" panose="05000000000000000000" pitchFamily="2" charset="2"/>
              <a:buChar char="q"/>
            </a:pPr>
            <a:r>
              <a:rPr lang="en-US" sz="2300" dirty="0">
                <a:latin typeface="Arial" panose="020B0604020202020204" pitchFamily="34" charset="0"/>
                <a:cs typeface="Arial" panose="020B0604020202020204" pitchFamily="34" charset="0"/>
              </a:rPr>
              <a:t>Literature survey</a:t>
            </a:r>
          </a:p>
          <a:p>
            <a:pPr algn="just">
              <a:buClr>
                <a:schemeClr val="tx1">
                  <a:lumMod val="75000"/>
                  <a:lumOff val="25000"/>
                </a:schemeClr>
              </a:buClr>
              <a:buFont typeface="Wingdings" panose="05000000000000000000" pitchFamily="2" charset="2"/>
              <a:buChar char="q"/>
            </a:pPr>
            <a:r>
              <a:rPr lang="en-US" sz="2300" dirty="0">
                <a:latin typeface="Arial" panose="020B0604020202020204" pitchFamily="34" charset="0"/>
                <a:cs typeface="Arial" panose="020B0604020202020204" pitchFamily="34" charset="0"/>
              </a:rPr>
              <a:t>Objectives</a:t>
            </a:r>
          </a:p>
          <a:p>
            <a:pPr algn="just">
              <a:buClr>
                <a:schemeClr val="tx1">
                  <a:lumMod val="75000"/>
                  <a:lumOff val="25000"/>
                </a:schemeClr>
              </a:buClr>
              <a:buFont typeface="Wingdings" panose="05000000000000000000" pitchFamily="2" charset="2"/>
              <a:buChar char="q"/>
            </a:pPr>
            <a:r>
              <a:rPr lang="en-US" sz="2300" dirty="0">
                <a:latin typeface="Arial" panose="020B0604020202020204" pitchFamily="34" charset="0"/>
                <a:cs typeface="Arial" panose="020B0604020202020204" pitchFamily="34" charset="0"/>
              </a:rPr>
              <a:t>Database Details</a:t>
            </a:r>
          </a:p>
          <a:p>
            <a:pPr algn="just">
              <a:buClr>
                <a:schemeClr val="tx1">
                  <a:lumMod val="75000"/>
                  <a:lumOff val="25000"/>
                </a:schemeClr>
              </a:buClr>
              <a:buFont typeface="Wingdings" panose="05000000000000000000" pitchFamily="2" charset="2"/>
              <a:buChar char="q"/>
            </a:pPr>
            <a:r>
              <a:rPr lang="en-IN" sz="2300" dirty="0">
                <a:latin typeface="Arial" panose="020B0604020202020204" pitchFamily="34" charset="0"/>
                <a:cs typeface="Arial" panose="020B0604020202020204" pitchFamily="34" charset="0"/>
              </a:rPr>
              <a:t>Architecture of CNN</a:t>
            </a:r>
          </a:p>
          <a:p>
            <a:pPr algn="just">
              <a:buClr>
                <a:schemeClr val="tx1">
                  <a:lumMod val="75000"/>
                  <a:lumOff val="25000"/>
                </a:schemeClr>
              </a:buClr>
              <a:buFont typeface="Wingdings" panose="05000000000000000000" pitchFamily="2" charset="2"/>
              <a:buChar char="q"/>
            </a:pPr>
            <a:r>
              <a:rPr lang="en-US" sz="2300" dirty="0">
                <a:latin typeface="Arial" panose="020B0604020202020204" pitchFamily="34" charset="0"/>
                <a:cs typeface="Arial" panose="020B0604020202020204" pitchFamily="34" charset="0"/>
              </a:rPr>
              <a:t>Block Diagram</a:t>
            </a:r>
          </a:p>
          <a:p>
            <a:pPr algn="just">
              <a:buClr>
                <a:schemeClr val="tx1">
                  <a:lumMod val="75000"/>
                  <a:lumOff val="25000"/>
                </a:schemeClr>
              </a:buClr>
              <a:buFont typeface="Wingdings" panose="05000000000000000000" pitchFamily="2" charset="2"/>
              <a:buChar char="q"/>
            </a:pPr>
            <a:r>
              <a:rPr lang="en-US" sz="2300" dirty="0">
                <a:latin typeface="Arial" panose="020B0604020202020204" pitchFamily="34" charset="0"/>
                <a:cs typeface="Arial" panose="020B0604020202020204" pitchFamily="34" charset="0"/>
              </a:rPr>
              <a:t>Performance Evaluation</a:t>
            </a:r>
          </a:p>
          <a:p>
            <a:pPr algn="just">
              <a:buClr>
                <a:schemeClr val="tx1">
                  <a:lumMod val="75000"/>
                  <a:lumOff val="25000"/>
                </a:schemeClr>
              </a:buClr>
              <a:buFont typeface="Wingdings" panose="05000000000000000000" pitchFamily="2" charset="2"/>
              <a:buChar char="q"/>
            </a:pPr>
            <a:r>
              <a:rPr lang="en-US" sz="2300" dirty="0">
                <a:latin typeface="Arial" panose="020B0604020202020204" pitchFamily="34" charset="0"/>
                <a:cs typeface="Arial" panose="020B0604020202020204" pitchFamily="34" charset="0"/>
              </a:rPr>
              <a:t>Results and </a:t>
            </a:r>
            <a:r>
              <a:rPr lang="en-IN" sz="2300" dirty="0">
                <a:latin typeface="Arial" panose="020B0604020202020204" pitchFamily="34" charset="0"/>
                <a:cs typeface="Arial" panose="020B0604020202020204" pitchFamily="34" charset="0"/>
              </a:rPr>
              <a:t>Analysis</a:t>
            </a:r>
          </a:p>
          <a:p>
            <a:pPr algn="just">
              <a:buClr>
                <a:schemeClr val="tx1">
                  <a:lumMod val="75000"/>
                  <a:lumOff val="25000"/>
                </a:schemeClr>
              </a:buClr>
              <a:buFont typeface="Wingdings" panose="05000000000000000000" pitchFamily="2" charset="2"/>
              <a:buChar char="q"/>
            </a:pPr>
            <a:r>
              <a:rPr lang="en-IN" sz="2300" dirty="0">
                <a:latin typeface="Arial" panose="020B0604020202020204" pitchFamily="34" charset="0"/>
                <a:cs typeface="Arial" panose="020B0604020202020204" pitchFamily="34" charset="0"/>
              </a:rPr>
              <a:t>Conclusion </a:t>
            </a:r>
            <a:endParaRPr lang="en-US" sz="2300" dirty="0">
              <a:latin typeface="Arial" panose="020B0604020202020204" pitchFamily="34" charset="0"/>
              <a:cs typeface="Arial" panose="020B0604020202020204" pitchFamily="34" charset="0"/>
            </a:endParaRPr>
          </a:p>
          <a:p>
            <a:pPr algn="just">
              <a:buClr>
                <a:schemeClr val="tx1">
                  <a:lumMod val="75000"/>
                  <a:lumOff val="25000"/>
                </a:schemeClr>
              </a:buClr>
              <a:buFont typeface="Wingdings" panose="05000000000000000000" pitchFamily="2" charset="2"/>
              <a:buChar char="q"/>
            </a:pPr>
            <a:r>
              <a:rPr lang="en-US" sz="2300" dirty="0">
                <a:latin typeface="Arial" panose="020B0604020202020204" pitchFamily="34" charset="0"/>
                <a:cs typeface="Arial" panose="020B0604020202020204" pitchFamily="34" charset="0"/>
              </a:rPr>
              <a:t>Bibliography</a:t>
            </a:r>
          </a:p>
          <a:p>
            <a:endParaRPr lang="en-IN" dirty="0"/>
          </a:p>
        </p:txBody>
      </p:sp>
      <p:sp>
        <p:nvSpPr>
          <p:cNvPr id="6" name="TextBox 5">
            <a:extLst>
              <a:ext uri="{FF2B5EF4-FFF2-40B4-BE49-F238E27FC236}">
                <a16:creationId xmlns:a16="http://schemas.microsoft.com/office/drawing/2014/main" id="{7DF07B32-8FA7-FCE0-D4FC-6250D1AA7D18}"/>
              </a:ext>
            </a:extLst>
          </p:cNvPr>
          <p:cNvSpPr txBox="1"/>
          <p:nvPr/>
        </p:nvSpPr>
        <p:spPr>
          <a:xfrm>
            <a:off x="1292605" y="881192"/>
            <a:ext cx="3778898" cy="984885"/>
          </a:xfrm>
          <a:prstGeom prst="rect">
            <a:avLst/>
          </a:prstGeom>
          <a:noFill/>
        </p:spPr>
        <p:txBody>
          <a:bodyPr wrap="square" rtlCol="0">
            <a:spAutoFit/>
          </a:bodyPr>
          <a:lstStyle/>
          <a:p>
            <a:r>
              <a:rPr lang="en-US" sz="4000" b="1" dirty="0">
                <a:solidFill>
                  <a:schemeClr val="bg1"/>
                </a:solidFill>
                <a:latin typeface="Times New Roman" panose="02020603050405020304" pitchFamily="18" charset="0"/>
                <a:cs typeface="Times New Roman" panose="02020603050405020304" pitchFamily="18" charset="0"/>
              </a:rPr>
              <a:t>Index</a:t>
            </a:r>
            <a:r>
              <a:rPr lang="en-US" sz="4000" b="1" dirty="0"/>
              <a:t> </a:t>
            </a:r>
          </a:p>
          <a:p>
            <a:endParaRPr lang="en-IN" dirty="0"/>
          </a:p>
        </p:txBody>
      </p:sp>
    </p:spTree>
    <p:extLst>
      <p:ext uri="{BB962C8B-B14F-4D97-AF65-F5344CB8AC3E}">
        <p14:creationId xmlns:p14="http://schemas.microsoft.com/office/powerpoint/2010/main" val="1888034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8">
            <a:extLst>
              <a:ext uri="{FF2B5EF4-FFF2-40B4-BE49-F238E27FC236}">
                <a16:creationId xmlns:a16="http://schemas.microsoft.com/office/drawing/2014/main" id="{37D09108-7550-65D6-3B6D-A133D99E63ED}"/>
              </a:ext>
            </a:extLst>
          </p:cNvPr>
          <p:cNvGraphicFramePr>
            <a:graphicFrameLocks/>
          </p:cNvGraphicFramePr>
          <p:nvPr>
            <p:extLst>
              <p:ext uri="{D42A27DB-BD31-4B8C-83A1-F6EECF244321}">
                <p14:modId xmlns:p14="http://schemas.microsoft.com/office/powerpoint/2010/main" val="2761202545"/>
              </p:ext>
            </p:extLst>
          </p:nvPr>
        </p:nvGraphicFramePr>
        <p:xfrm>
          <a:off x="786229" y="2497393"/>
          <a:ext cx="10619541" cy="3982065"/>
        </p:xfrm>
        <a:graphic>
          <a:graphicData uri="http://schemas.openxmlformats.org/drawingml/2006/table">
            <a:tbl>
              <a:tblPr firstRow="1" bandRow="1">
                <a:tableStyleId>{5C22544A-7EE6-4342-B048-85BDC9FD1C3A}</a:tableStyleId>
              </a:tblPr>
              <a:tblGrid>
                <a:gridCol w="698090">
                  <a:extLst>
                    <a:ext uri="{9D8B030D-6E8A-4147-A177-3AD203B41FA5}">
                      <a16:colId xmlns:a16="http://schemas.microsoft.com/office/drawing/2014/main" val="3813466197"/>
                    </a:ext>
                  </a:extLst>
                </a:gridCol>
                <a:gridCol w="1572970">
                  <a:extLst>
                    <a:ext uri="{9D8B030D-6E8A-4147-A177-3AD203B41FA5}">
                      <a16:colId xmlns:a16="http://schemas.microsoft.com/office/drawing/2014/main" val="4220995874"/>
                    </a:ext>
                  </a:extLst>
                </a:gridCol>
                <a:gridCol w="2851547">
                  <a:extLst>
                    <a:ext uri="{9D8B030D-6E8A-4147-A177-3AD203B41FA5}">
                      <a16:colId xmlns:a16="http://schemas.microsoft.com/office/drawing/2014/main" val="3613693933"/>
                    </a:ext>
                  </a:extLst>
                </a:gridCol>
                <a:gridCol w="5496934">
                  <a:extLst>
                    <a:ext uri="{9D8B030D-6E8A-4147-A177-3AD203B41FA5}">
                      <a16:colId xmlns:a16="http://schemas.microsoft.com/office/drawing/2014/main" val="1308064340"/>
                    </a:ext>
                  </a:extLst>
                </a:gridCol>
              </a:tblGrid>
              <a:tr h="453899">
                <a:tc>
                  <a:txBody>
                    <a:bodyPr/>
                    <a:lstStyle/>
                    <a:p>
                      <a:pPr algn="ctr"/>
                      <a:r>
                        <a:rPr lang="en-IN" sz="1600" dirty="0">
                          <a:latin typeface="Arial" panose="020B0604020202020204" pitchFamily="34" charset="0"/>
                          <a:cs typeface="Arial" panose="020B0604020202020204" pitchFamily="34" charset="0"/>
                        </a:rPr>
                        <a:t>Sr.no</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IN" sz="1600" b="1" kern="1200" dirty="0">
                          <a:solidFill>
                            <a:schemeClr val="lt1"/>
                          </a:solidFill>
                          <a:effectLst/>
                          <a:latin typeface="Arial" panose="020B0604020202020204" pitchFamily="34" charset="0"/>
                          <a:ea typeface="+mn-ea"/>
                          <a:cs typeface="Arial" panose="020B0604020202020204" pitchFamily="34" charset="0"/>
                        </a:rPr>
                        <a:t>Authors</a:t>
                      </a:r>
                      <a:endParaRPr lang="en-US" sz="1600" dirty="0">
                        <a:latin typeface="Arial" panose="020B0604020202020204" pitchFamily="34" charset="0"/>
                        <a:cs typeface="Arial" panose="020B0604020202020204" pitchFamily="34" charset="0"/>
                      </a:endParaRPr>
                    </a:p>
                  </a:txBody>
                  <a:tcPr anchor="ctr"/>
                </a:tc>
                <a:tc>
                  <a:txBody>
                    <a:bodyPr/>
                    <a:lstStyle/>
                    <a:p>
                      <a:pPr algn="ctr"/>
                      <a:r>
                        <a:rPr lang="en-IN" sz="1600" dirty="0">
                          <a:latin typeface="Arial" panose="020B0604020202020204" pitchFamily="34" charset="0"/>
                          <a:cs typeface="Arial" panose="020B0604020202020204" pitchFamily="34" charset="0"/>
                        </a:rPr>
                        <a:t>Title paper</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IN" sz="1600" kern="100" dirty="0">
                          <a:effectLst/>
                          <a:latin typeface="Arial" panose="020B0604020202020204" pitchFamily="34" charset="0"/>
                          <a:ea typeface="Calibri" panose="020F0502020204030204" pitchFamily="34" charset="0"/>
                          <a:cs typeface="Arial" panose="020B0604020202020204" pitchFamily="34" charset="0"/>
                        </a:rPr>
                        <a:t>Method Analysis</a:t>
                      </a:r>
                      <a:endParaRPr lang="en-US" sz="1600" kern="100" dirty="0">
                        <a:effectLst/>
                        <a:latin typeface="Arial" panose="020B0604020202020204" pitchFamily="34" charset="0"/>
                        <a:ea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3424706159"/>
                  </a:ext>
                </a:extLst>
              </a:tr>
              <a:tr h="1764083">
                <a:tc>
                  <a:txBody>
                    <a:bodyPr/>
                    <a:lstStyle/>
                    <a:p>
                      <a:pPr algn="ctr"/>
                      <a:r>
                        <a:rPr lang="en-IN" sz="1600" b="1" dirty="0">
                          <a:latin typeface="Arial" panose="020B0604020202020204" pitchFamily="34" charset="0"/>
                          <a:cs typeface="Arial" panose="020B0604020202020204" pitchFamily="34" charset="0"/>
                        </a:rPr>
                        <a:t>1</a:t>
                      </a:r>
                    </a:p>
                    <a:p>
                      <a:pPr algn="ctr"/>
                      <a:endParaRPr lang="en-IN" sz="1600" b="1" dirty="0">
                        <a:latin typeface="Arial" panose="020B0604020202020204" pitchFamily="34" charset="0"/>
                        <a:cs typeface="Arial" panose="020B0604020202020204" pitchFamily="34" charset="0"/>
                      </a:endParaRPr>
                    </a:p>
                  </a:txBody>
                  <a:tcPr anchor="ctr"/>
                </a:tc>
                <a:tc>
                  <a:txBody>
                    <a:bodyPr/>
                    <a:lstStyle/>
                    <a:p>
                      <a:pPr marL="285750" indent="-285750" algn="l">
                        <a:buFont typeface="Arial" panose="020B0604020202020204" pitchFamily="34" charset="0"/>
                        <a:buChar char="•"/>
                      </a:pPr>
                      <a:r>
                        <a:rPr lang="en-IN" sz="1600" kern="1200" dirty="0">
                          <a:solidFill>
                            <a:schemeClr val="dk1"/>
                          </a:solidFill>
                          <a:effectLst/>
                          <a:latin typeface="Arial" panose="020B0604020202020204" pitchFamily="34" charset="0"/>
                          <a:ea typeface="+mn-ea"/>
                          <a:cs typeface="Arial" panose="020B0604020202020204" pitchFamily="34" charset="0"/>
                        </a:rPr>
                        <a:t>Nikolaos</a:t>
                      </a:r>
                      <a:r>
                        <a:rPr lang="en-IN" sz="1600" kern="1200" baseline="0" dirty="0">
                          <a:solidFill>
                            <a:schemeClr val="dk1"/>
                          </a:solidFill>
                          <a:effectLst/>
                          <a:latin typeface="Arial" panose="020B0604020202020204" pitchFamily="34" charset="0"/>
                          <a:ea typeface="+mn-ea"/>
                          <a:cs typeface="Arial" panose="020B0604020202020204" pitchFamily="34" charset="0"/>
                        </a:rPr>
                        <a:t> Tsagkas</a:t>
                      </a:r>
                    </a:p>
                    <a:p>
                      <a:pPr marL="285750" indent="-285750" algn="l">
                        <a:buFont typeface="Arial" panose="020B0604020202020204" pitchFamily="34" charset="0"/>
                        <a:buChar char="•"/>
                      </a:pPr>
                      <a:r>
                        <a:rPr lang="en-IN" sz="1600" kern="1200" baseline="0" noProof="0" dirty="0">
                          <a:solidFill>
                            <a:schemeClr val="dk1"/>
                          </a:solidFill>
                          <a:effectLst/>
                          <a:latin typeface="Arial" panose="020B0604020202020204" pitchFamily="34" charset="0"/>
                          <a:ea typeface="+mn-ea"/>
                          <a:cs typeface="Arial" panose="020B0604020202020204" pitchFamily="34" charset="0"/>
                        </a:rPr>
                        <a:t>Tanagiotis</a:t>
                      </a:r>
                      <a:r>
                        <a:rPr lang="en-IN" sz="1600" kern="1200" baseline="0" dirty="0">
                          <a:solidFill>
                            <a:schemeClr val="dk1"/>
                          </a:solidFill>
                          <a:effectLst/>
                          <a:latin typeface="Arial" panose="020B0604020202020204" pitchFamily="34" charset="0"/>
                          <a:ea typeface="+mn-ea"/>
                          <a:cs typeface="Arial" panose="020B0604020202020204" pitchFamily="34" charset="0"/>
                        </a:rPr>
                        <a:t> Tsinganas</a:t>
                      </a:r>
                    </a:p>
                    <a:p>
                      <a:pPr marL="285750" indent="-285750" algn="l">
                        <a:buFont typeface="Arial" panose="020B0604020202020204" pitchFamily="34" charset="0"/>
                        <a:buChar char="•"/>
                      </a:pPr>
                      <a:endParaRPr lang="en-IN"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On the Used of Deeper</a:t>
                      </a:r>
                      <a:r>
                        <a:rPr lang="en-US" sz="1400" baseline="0" dirty="0">
                          <a:latin typeface="Arial" panose="020B0604020202020204" pitchFamily="34" charset="0"/>
                          <a:cs typeface="Arial" panose="020B0604020202020204" pitchFamily="34" charset="0"/>
                        </a:rPr>
                        <a:t> Cnns in Hand Gesture Recognition based on sEMG signals</a:t>
                      </a:r>
                      <a:endParaRPr lang="en-US" sz="1400" dirty="0">
                        <a:latin typeface="Arial" panose="020B0604020202020204" pitchFamily="34" charset="0"/>
                        <a:cs typeface="Arial" panose="020B0604020202020204" pitchFamily="34" charset="0"/>
                      </a:endParaRPr>
                    </a:p>
                    <a:p>
                      <a:pPr algn="l"/>
                      <a:endParaRPr lang="en-IN" sz="1400" dirty="0">
                        <a:latin typeface="Arial" panose="020B0604020202020204" pitchFamily="34" charset="0"/>
                        <a:cs typeface="Arial" panose="020B0604020202020204" pitchFamily="34" charset="0"/>
                      </a:endParaRPr>
                    </a:p>
                  </a:txBody>
                  <a:tcPr anchor="ctr"/>
                </a:tc>
                <a:tc>
                  <a:txBody>
                    <a:bodyPr/>
                    <a:lstStyle/>
                    <a:p>
                      <a:pPr marL="342900" indent="-342900">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Utilizes Sliding Window Method for signal processing.</a:t>
                      </a:r>
                    </a:p>
                    <a:p>
                      <a:pPr marL="342900" indent="-342900">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Signals low pass filtered at 1Hz.</a:t>
                      </a:r>
                    </a:p>
                    <a:p>
                      <a:pPr marL="342900" indent="-342900">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Applies sliding window of 150ms length with 60% overlap for CNN input image construction.</a:t>
                      </a:r>
                    </a:p>
                    <a:p>
                      <a:pPr marL="342900" indent="-342900">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Constructs images with a resolution of 10 x 15.   </a:t>
                      </a:r>
                      <a:r>
                        <a:rPr lang="en-US" sz="1600" b="1" i="0" kern="1200" dirty="0">
                          <a:solidFill>
                            <a:schemeClr val="dk1"/>
                          </a:solidFill>
                          <a:effectLst/>
                          <a:latin typeface="Arial" panose="020B0604020202020204" pitchFamily="34" charset="0"/>
                          <a:ea typeface="+mn-ea"/>
                          <a:cs typeface="Arial" panose="020B0604020202020204" pitchFamily="34" charset="0"/>
                        </a:rPr>
                        <a:t>[1]</a:t>
                      </a:r>
                    </a:p>
                  </a:txBody>
                  <a:tcPr anchor="ctr"/>
                </a:tc>
                <a:extLst>
                  <a:ext uri="{0D108BD9-81ED-4DB2-BD59-A6C34878D82A}">
                    <a16:rowId xmlns:a16="http://schemas.microsoft.com/office/drawing/2014/main" val="4157526794"/>
                  </a:ext>
                </a:extLst>
              </a:tr>
              <a:tr h="1764083">
                <a:tc>
                  <a:txBody>
                    <a:bodyPr/>
                    <a:lstStyle/>
                    <a:p>
                      <a:pPr algn="ctr"/>
                      <a:r>
                        <a:rPr lang="en-IN" sz="1600" b="1" dirty="0">
                          <a:latin typeface="Arial" panose="020B0604020202020204" pitchFamily="34" charset="0"/>
                          <a:cs typeface="Arial" panose="020B0604020202020204" pitchFamily="34" charset="0"/>
                        </a:rPr>
                        <a:t>2</a:t>
                      </a:r>
                    </a:p>
                  </a:txBody>
                  <a:tcPr anchor="ctr"/>
                </a:tc>
                <a:tc>
                  <a:txBody>
                    <a:bodyPr/>
                    <a:lstStyle/>
                    <a:p>
                      <a:pPr marL="285750" indent="-285750" algn="l">
                        <a:buFont typeface="Arial" panose="020B0604020202020204" pitchFamily="34" charset="0"/>
                        <a:buChar char="•"/>
                      </a:pPr>
                      <a:r>
                        <a:rPr lang="en-US" sz="1600" b="0" i="0" u="none" strike="noStrike" kern="1200" dirty="0">
                          <a:solidFill>
                            <a:schemeClr val="tx1"/>
                          </a:solidFill>
                          <a:effectLst/>
                          <a:latin typeface="Arial" panose="020B0604020202020204" pitchFamily="34" charset="0"/>
                          <a:ea typeface="Calibri" panose="020F0502020204030204" pitchFamily="34" charset="0"/>
                          <a:cs typeface="Arial" panose="020B0604020202020204" pitchFamily="34" charset="0"/>
                        </a:rPr>
                        <a:t>Manfredo Atzori</a:t>
                      </a:r>
                    </a:p>
                    <a:p>
                      <a:pPr marL="285750" indent="-285750" algn="l">
                        <a:buFont typeface="Arial" panose="020B0604020202020204" pitchFamily="34" charset="0"/>
                        <a:buChar char="•"/>
                      </a:pPr>
                      <a:r>
                        <a:rPr lang="en-US" sz="1600" b="0" i="0" u="none" strike="noStrike" kern="1200" dirty="0">
                          <a:solidFill>
                            <a:schemeClr val="tx1"/>
                          </a:solidFill>
                          <a:effectLst/>
                          <a:latin typeface="Arial" panose="020B0604020202020204" pitchFamily="34" charset="0"/>
                          <a:ea typeface="Calibri" panose="020F0502020204030204" pitchFamily="34" charset="0"/>
                          <a:cs typeface="Arial" panose="020B0604020202020204" pitchFamily="34" charset="0"/>
                        </a:rPr>
                        <a:t>Matteo Cognolato</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400" b="0" i="0" kern="1200" dirty="0">
                          <a:solidFill>
                            <a:schemeClr val="dk1"/>
                          </a:solidFill>
                          <a:effectLst/>
                          <a:latin typeface="Arial" panose="020B0604020202020204" pitchFamily="34" charset="0"/>
                          <a:ea typeface="Calibri" panose="020F0502020204030204" pitchFamily="34" charset="0"/>
                          <a:cs typeface="Arial" panose="020B0604020202020204" pitchFamily="34" charset="0"/>
                        </a:rPr>
                        <a:t>Deep Learning with Convolutional Neural Networks Applied to Electromyography Data: A Resource for the Classification of Movements for Prosthetic Hands</a:t>
                      </a:r>
                    </a:p>
                  </a:txBody>
                  <a:tcPr anchor="ctr"/>
                </a:tc>
                <a:tc>
                  <a:txBody>
                    <a:bodyPr/>
                    <a:lstStyle/>
                    <a:p>
                      <a:pPr marL="342900" indent="-342900" algn="l">
                        <a:buFont typeface="+mj-lt"/>
                        <a:buAutoNum type="arabicPeriod"/>
                      </a:pPr>
                      <a:r>
                        <a:rPr lang="en-US" sz="1600" b="0" i="0" kern="1200" dirty="0">
                          <a:solidFill>
                            <a:schemeClr val="tx1"/>
                          </a:solidFill>
                          <a:effectLst/>
                          <a:latin typeface="Arial" panose="020B0604020202020204" pitchFamily="34" charset="0"/>
                          <a:ea typeface="+mn-ea"/>
                          <a:cs typeface="Arial" panose="020B0604020202020204" pitchFamily="34" charset="0"/>
                        </a:rPr>
                        <a:t>Utilizes CNNs for enhancing artificial hands' understanding of muscle signals.</a:t>
                      </a:r>
                    </a:p>
                    <a:p>
                      <a:pPr marL="342900" indent="-342900" algn="l">
                        <a:buFont typeface="+mj-lt"/>
                        <a:buAutoNum type="arabicPeriod"/>
                      </a:pPr>
                      <a:r>
                        <a:rPr lang="en-US" sz="1600" b="0" i="0" kern="1200" dirty="0">
                          <a:solidFill>
                            <a:schemeClr val="tx1"/>
                          </a:solidFill>
                          <a:effectLst/>
                          <a:latin typeface="Arial" panose="020B0604020202020204" pitchFamily="34" charset="0"/>
                          <a:ea typeface="+mn-ea"/>
                          <a:cs typeface="Arial" panose="020B0604020202020204" pitchFamily="34" charset="0"/>
                        </a:rPr>
                        <a:t>Aims to improve precision in movement for prosthetic hands.</a:t>
                      </a:r>
                    </a:p>
                    <a:p>
                      <a:pPr marL="342900" indent="-342900" algn="l">
                        <a:buFont typeface="+mj-lt"/>
                        <a:buAutoNum type="arabicPeriod"/>
                      </a:pPr>
                      <a:r>
                        <a:rPr lang="en-US" sz="1600" b="0" i="0" kern="1200" dirty="0">
                          <a:solidFill>
                            <a:schemeClr val="tx1"/>
                          </a:solidFill>
                          <a:effectLst/>
                          <a:latin typeface="Arial" panose="020B0604020202020204" pitchFamily="34" charset="0"/>
                          <a:ea typeface="+mn-ea"/>
                          <a:cs typeface="Arial" panose="020B0604020202020204" pitchFamily="34" charset="0"/>
                        </a:rPr>
                        <a:t>Project employs advanced technology to enhance functionality of prosthetic hands.    </a:t>
                      </a:r>
                      <a:r>
                        <a:rPr lang="en-US" sz="1600" b="1" i="0" kern="1200" dirty="0">
                          <a:solidFill>
                            <a:schemeClr val="tx1"/>
                          </a:solidFill>
                          <a:effectLst/>
                          <a:latin typeface="Arial" panose="020B0604020202020204" pitchFamily="34" charset="0"/>
                          <a:ea typeface="+mn-ea"/>
                          <a:cs typeface="Arial" panose="020B0604020202020204" pitchFamily="34" charset="0"/>
                        </a:rPr>
                        <a:t>[2]</a:t>
                      </a:r>
                    </a:p>
                    <a:p>
                      <a:pPr algn="just"/>
                      <a:endParaRPr lang="en-IN" sz="11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3968682065"/>
                  </a:ext>
                </a:extLst>
              </a:tr>
            </a:tbl>
          </a:graphicData>
        </a:graphic>
      </p:graphicFrame>
      <p:sp>
        <p:nvSpPr>
          <p:cNvPr id="5" name="TextBox 4">
            <a:extLst>
              <a:ext uri="{FF2B5EF4-FFF2-40B4-BE49-F238E27FC236}">
                <a16:creationId xmlns:a16="http://schemas.microsoft.com/office/drawing/2014/main" id="{08EF102E-175E-3E3D-56FC-5EDD8A846B48}"/>
              </a:ext>
            </a:extLst>
          </p:cNvPr>
          <p:cNvSpPr txBox="1"/>
          <p:nvPr/>
        </p:nvSpPr>
        <p:spPr>
          <a:xfrm>
            <a:off x="1021851" y="888114"/>
            <a:ext cx="5738326" cy="646331"/>
          </a:xfrm>
          <a:prstGeom prst="rect">
            <a:avLst/>
          </a:prstGeom>
          <a:noFill/>
        </p:spPr>
        <p:txBody>
          <a:bodyPr wrap="square" rtlCol="0">
            <a:spAutoFit/>
          </a:bodyPr>
          <a:lstStyle/>
          <a:p>
            <a:r>
              <a:rPr lang="en-US" sz="3600" b="1" dirty="0">
                <a:solidFill>
                  <a:schemeClr val="bg1"/>
                </a:solidFill>
                <a:latin typeface="Times New Roman" panose="02020603050405020304" pitchFamily="18" charset="0"/>
                <a:cs typeface="Times New Roman" panose="02020603050405020304" pitchFamily="18" charset="0"/>
              </a:rPr>
              <a:t>LITERATURE SURVEY</a:t>
            </a:r>
            <a:endParaRPr lang="en-IN" sz="3600" b="1" dirty="0">
              <a:solidFill>
                <a:schemeClr val="bg1"/>
              </a:solidFill>
            </a:endParaRPr>
          </a:p>
        </p:txBody>
      </p:sp>
    </p:spTree>
    <p:extLst>
      <p:ext uri="{BB962C8B-B14F-4D97-AF65-F5344CB8AC3E}">
        <p14:creationId xmlns:p14="http://schemas.microsoft.com/office/powerpoint/2010/main" val="12849098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19B2738E-3AC6-68A1-48DF-ABE27587F840}"/>
              </a:ext>
            </a:extLst>
          </p:cNvPr>
          <p:cNvGraphicFramePr>
            <a:graphicFrameLocks noGrp="1"/>
          </p:cNvGraphicFramePr>
          <p:nvPr>
            <p:extLst>
              <p:ext uri="{D42A27DB-BD31-4B8C-83A1-F6EECF244321}">
                <p14:modId xmlns:p14="http://schemas.microsoft.com/office/powerpoint/2010/main" val="1488849887"/>
              </p:ext>
            </p:extLst>
          </p:nvPr>
        </p:nvGraphicFramePr>
        <p:xfrm>
          <a:off x="565355" y="237699"/>
          <a:ext cx="11061290" cy="6382601"/>
        </p:xfrm>
        <a:graphic>
          <a:graphicData uri="http://schemas.openxmlformats.org/drawingml/2006/table">
            <a:tbl>
              <a:tblPr firstRow="1" bandRow="1">
                <a:tableStyleId>{5C22544A-7EE6-4342-B048-85BDC9FD1C3A}</a:tableStyleId>
              </a:tblPr>
              <a:tblGrid>
                <a:gridCol w="830981">
                  <a:extLst>
                    <a:ext uri="{9D8B030D-6E8A-4147-A177-3AD203B41FA5}">
                      <a16:colId xmlns:a16="http://schemas.microsoft.com/office/drawing/2014/main" val="3610290740"/>
                    </a:ext>
                  </a:extLst>
                </a:gridCol>
                <a:gridCol w="2472657">
                  <a:extLst>
                    <a:ext uri="{9D8B030D-6E8A-4147-A177-3AD203B41FA5}">
                      <a16:colId xmlns:a16="http://schemas.microsoft.com/office/drawing/2014/main" val="3845189891"/>
                    </a:ext>
                  </a:extLst>
                </a:gridCol>
                <a:gridCol w="2664542">
                  <a:extLst>
                    <a:ext uri="{9D8B030D-6E8A-4147-A177-3AD203B41FA5}">
                      <a16:colId xmlns:a16="http://schemas.microsoft.com/office/drawing/2014/main" val="1411062710"/>
                    </a:ext>
                  </a:extLst>
                </a:gridCol>
                <a:gridCol w="5093110">
                  <a:extLst>
                    <a:ext uri="{9D8B030D-6E8A-4147-A177-3AD203B41FA5}">
                      <a16:colId xmlns:a16="http://schemas.microsoft.com/office/drawing/2014/main" val="3058468795"/>
                    </a:ext>
                  </a:extLst>
                </a:gridCol>
              </a:tblGrid>
              <a:tr h="365722">
                <a:tc>
                  <a:txBody>
                    <a:bodyPr/>
                    <a:lstStyle/>
                    <a:p>
                      <a:pPr algn="ctr"/>
                      <a:r>
                        <a:rPr lang="en-IN" sz="1600" dirty="0">
                          <a:latin typeface="Arial" panose="020B0604020202020204" pitchFamily="34" charset="0"/>
                          <a:cs typeface="Arial" panose="020B0604020202020204" pitchFamily="34" charset="0"/>
                        </a:rPr>
                        <a:t>Sr.no</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IN" sz="1600" b="1" kern="1200" dirty="0">
                          <a:solidFill>
                            <a:schemeClr val="lt1"/>
                          </a:solidFill>
                          <a:effectLst/>
                          <a:latin typeface="Arial" panose="020B0604020202020204" pitchFamily="34" charset="0"/>
                          <a:ea typeface="+mn-ea"/>
                          <a:cs typeface="Arial" panose="020B0604020202020204" pitchFamily="34" charset="0"/>
                        </a:rPr>
                        <a:t>Authors</a:t>
                      </a:r>
                      <a:endParaRPr lang="en-US" sz="1600" dirty="0">
                        <a:latin typeface="Arial" panose="020B0604020202020204" pitchFamily="34" charset="0"/>
                        <a:cs typeface="Arial" panose="020B0604020202020204" pitchFamily="34" charset="0"/>
                      </a:endParaRPr>
                    </a:p>
                  </a:txBody>
                  <a:tcPr anchor="ctr"/>
                </a:tc>
                <a:tc>
                  <a:txBody>
                    <a:bodyPr/>
                    <a:lstStyle/>
                    <a:p>
                      <a:pPr algn="ctr"/>
                      <a:r>
                        <a:rPr lang="en-IN" sz="1600" dirty="0">
                          <a:latin typeface="Arial" panose="020B0604020202020204" pitchFamily="34" charset="0"/>
                          <a:cs typeface="Arial" panose="020B0604020202020204" pitchFamily="34" charset="0"/>
                        </a:rPr>
                        <a:t>Title paper</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IN" sz="1600" kern="100" dirty="0">
                          <a:effectLst/>
                          <a:latin typeface="Arial" panose="020B0604020202020204" pitchFamily="34" charset="0"/>
                          <a:ea typeface="Calibri" panose="020F0502020204030204" pitchFamily="34" charset="0"/>
                          <a:cs typeface="Arial" panose="020B0604020202020204" pitchFamily="34" charset="0"/>
                        </a:rPr>
                        <a:t>Method Analysis</a:t>
                      </a:r>
                      <a:endParaRPr lang="en-US" sz="1600" kern="100" dirty="0">
                        <a:effectLst/>
                        <a:latin typeface="Arial" panose="020B0604020202020204" pitchFamily="34" charset="0"/>
                        <a:ea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359335072"/>
                  </a:ext>
                </a:extLst>
              </a:tr>
              <a:tr h="1824733">
                <a:tc>
                  <a:txBody>
                    <a:bodyPr/>
                    <a:lstStyle/>
                    <a:p>
                      <a:pPr algn="ctr"/>
                      <a:r>
                        <a:rPr lang="en-IN" sz="1600" b="1" dirty="0">
                          <a:latin typeface="Arial" panose="020B0604020202020204" pitchFamily="34" charset="0"/>
                          <a:cs typeface="Arial" panose="020B0604020202020204" pitchFamily="34" charset="0"/>
                        </a:rPr>
                        <a:t>3</a:t>
                      </a:r>
                    </a:p>
                  </a:txBody>
                  <a:tcPr anchor="ctr"/>
                </a:tc>
                <a:tc>
                  <a:txBody>
                    <a:bodyPr/>
                    <a:lstStyle/>
                    <a:p>
                      <a:pPr marL="342900" indent="-342900" algn="l">
                        <a:buFont typeface="Arial" panose="020B0604020202020204" pitchFamily="34" charset="0"/>
                        <a:buChar char="•"/>
                      </a:pPr>
                      <a:r>
                        <a:rPr lang="en-US" dirty="0">
                          <a:latin typeface="Arial" panose="020B0604020202020204" pitchFamily="34" charset="0"/>
                          <a:cs typeface="Arial" panose="020B0604020202020204" pitchFamily="34" charset="0"/>
                        </a:rPr>
                        <a:t>Kaan Bakırcıoğlu</a:t>
                      </a:r>
                    </a:p>
                    <a:p>
                      <a:pPr marL="342900" indent="-342900" algn="l">
                        <a:buFont typeface="Arial" panose="020B0604020202020204" pitchFamily="34" charset="0"/>
                        <a:buChar char="•"/>
                      </a:pPr>
                      <a:r>
                        <a:rPr lang="en-US" dirty="0">
                          <a:latin typeface="Arial" panose="020B0604020202020204" pitchFamily="34" charset="0"/>
                          <a:cs typeface="Arial" panose="020B0604020202020204" pitchFamily="34" charset="0"/>
                        </a:rPr>
                        <a:t>Nalan Özkurt </a:t>
                      </a:r>
                    </a:p>
                  </a:txBody>
                  <a:tcPr anchor="ctr"/>
                </a:tc>
                <a:tc>
                  <a:txBody>
                    <a:bodyPr/>
                    <a:lstStyle/>
                    <a:p>
                      <a:pPr algn="ctr"/>
                      <a:r>
                        <a:rPr lang="en-US" sz="1600" b="0" i="0" kern="1200" dirty="0">
                          <a:solidFill>
                            <a:schemeClr val="dk1"/>
                          </a:solidFill>
                          <a:effectLst/>
                          <a:latin typeface="Arial" panose="020B0604020202020204" pitchFamily="34" charset="0"/>
                          <a:ea typeface="+mn-ea"/>
                          <a:cs typeface="Arial" panose="020B0604020202020204" pitchFamily="34" charset="0"/>
                        </a:rPr>
                        <a:t>Classification of Emg Signals Using Convolution Neural Network</a:t>
                      </a:r>
                    </a:p>
                    <a:p>
                      <a:br>
                        <a:rPr lang="en-US" sz="1800" b="0" i="0" kern="1200" dirty="0">
                          <a:solidFill>
                            <a:schemeClr val="dk1"/>
                          </a:solidFill>
                          <a:effectLst/>
                          <a:latin typeface="+mn-lt"/>
                          <a:ea typeface="+mn-ea"/>
                          <a:cs typeface="+mn-cs"/>
                        </a:rPr>
                      </a:br>
                      <a:endParaRPr lang="en-US" sz="1600" b="0" i="0" kern="1200" dirty="0">
                        <a:solidFill>
                          <a:schemeClr val="dk1"/>
                        </a:solidFill>
                        <a:effectLst/>
                        <a:latin typeface="Arial" panose="020B0604020202020204" pitchFamily="34" charset="0"/>
                        <a:ea typeface="+mn-ea"/>
                        <a:cs typeface="Arial" panose="020B0604020202020204" pitchFamily="34" charset="0"/>
                      </a:endParaRPr>
                    </a:p>
                  </a:txBody>
                  <a:tcPr anchor="ctr"/>
                </a:tc>
                <a:tc>
                  <a:txBody>
                    <a:bodyPr/>
                    <a:lstStyle/>
                    <a:p>
                      <a:pPr marL="342900" indent="-342900" algn="just">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Uses CNN for efficient EMG signal classification of daily hand movements.</a:t>
                      </a:r>
                    </a:p>
                    <a:p>
                      <a:pPr marL="342900" indent="-342900" algn="just">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Avoids manual feature extraction, employing raw signals, Fourier transforms, root mean square, and EMD.</a:t>
                      </a:r>
                    </a:p>
                    <a:p>
                      <a:pPr marL="342900" indent="-342900" algn="just">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Achieves high accuracy (95.90%) with EMD-processed signals, showcasing deep learning's effectiveness.  </a:t>
                      </a:r>
                      <a:r>
                        <a:rPr lang="en-US" sz="1600" b="1" i="0" kern="1200" dirty="0">
                          <a:solidFill>
                            <a:schemeClr val="dk1"/>
                          </a:solidFill>
                          <a:effectLst/>
                          <a:latin typeface="Arial" panose="020B0604020202020204" pitchFamily="34" charset="0"/>
                          <a:ea typeface="+mn-ea"/>
                          <a:cs typeface="Arial" panose="020B0604020202020204" pitchFamily="34" charset="0"/>
                        </a:rPr>
                        <a:t>[4]</a:t>
                      </a:r>
                    </a:p>
                    <a:p>
                      <a:pPr marL="0" marR="0" algn="just">
                        <a:lnSpc>
                          <a:spcPct val="107000"/>
                        </a:lnSpc>
                        <a:spcBef>
                          <a:spcPts val="0"/>
                        </a:spcBef>
                        <a:spcAft>
                          <a:spcPts val="0"/>
                        </a:spcAft>
                      </a:pPr>
                      <a:endParaRPr lang="en-US" sz="1100" kern="100" dirty="0">
                        <a:effectLst/>
                        <a:latin typeface="Arial" panose="020B0604020202020204" pitchFamily="34" charset="0"/>
                        <a:ea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1202695088"/>
                  </a:ext>
                </a:extLst>
              </a:tr>
              <a:tr h="1421380">
                <a:tc>
                  <a:txBody>
                    <a:bodyPr/>
                    <a:lstStyle/>
                    <a:p>
                      <a:pPr algn="ctr"/>
                      <a:r>
                        <a:rPr lang="en-IN" sz="1600" b="1" dirty="0">
                          <a:latin typeface="Arial" panose="020B0604020202020204" pitchFamily="34" charset="0"/>
                          <a:cs typeface="Arial" panose="020B0604020202020204" pitchFamily="34" charset="0"/>
                        </a:rPr>
                        <a:t>4</a:t>
                      </a:r>
                    </a:p>
                  </a:txBody>
                  <a:tcPr anchor="ctr"/>
                </a:tc>
                <a:tc>
                  <a:txBody>
                    <a:bodyPr/>
                    <a:lstStyle/>
                    <a:p>
                      <a:pPr marL="342900" indent="-342900" algn="l">
                        <a:buFont typeface="Arial" panose="020B0604020202020204" pitchFamily="34" charset="0"/>
                        <a:buChar char="•"/>
                      </a:pPr>
                      <a:r>
                        <a:rPr lang="en-US" dirty="0">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Sami </a:t>
                      </a:r>
                      <a:r>
                        <a:rPr lang="en-US" dirty="0" err="1">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Briouza</a:t>
                      </a:r>
                      <a:endParaRPr lang="en-US" dirty="0">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n-US" dirty="0" err="1">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Hassène</a:t>
                      </a:r>
                      <a:r>
                        <a:rPr lang="en-US"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 </a:t>
                      </a:r>
                      <a:r>
                        <a:rPr lang="en-US" dirty="0" err="1">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Gritli</a:t>
                      </a:r>
                      <a:endParaRPr lang="en-US" dirty="0">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n-US"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Nahla </a:t>
                      </a:r>
                      <a:r>
                        <a:rPr lang="en-US" dirty="0" err="1">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Khraief</a:t>
                      </a:r>
                      <a:endParaRPr lang="en-US" dirty="0">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n-US" dirty="0" err="1">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Safya</a:t>
                      </a:r>
                      <a:r>
                        <a:rPr lang="en-US" dirty="0">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 </a:t>
                      </a:r>
                      <a:r>
                        <a:rPr lang="en-US" dirty="0" err="1">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Belghith</a:t>
                      </a:r>
                      <a:endParaRPr lang="en-US" dirty="0">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n-US" dirty="0" err="1">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Dilbag</a:t>
                      </a:r>
                      <a:r>
                        <a:rPr lang="en-US" dirty="0">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 Singh</a:t>
                      </a:r>
                      <a:endParaRPr lang="en-US" dirty="0">
                        <a:latin typeface="Arial" panose="020B0604020202020204" pitchFamily="34" charset="0"/>
                        <a:cs typeface="Arial" panose="020B0604020202020204" pitchFamily="34" charset="0"/>
                      </a:endParaRPr>
                    </a:p>
                  </a:txBody>
                  <a:tcPr anchor="ctr"/>
                </a:tc>
                <a:tc>
                  <a:txBody>
                    <a:bodyPr/>
                    <a:lstStyle/>
                    <a:p>
                      <a:pPr algn="ctr"/>
                      <a:r>
                        <a:rPr lang="en-US" sz="1600" b="0" i="0" kern="1200" dirty="0">
                          <a:solidFill>
                            <a:schemeClr val="dk1"/>
                          </a:solidFill>
                          <a:effectLst/>
                          <a:latin typeface="Arial" panose="020B0604020202020204" pitchFamily="34" charset="0"/>
                          <a:ea typeface="+mn-ea"/>
                          <a:cs typeface="Arial" panose="020B0604020202020204" pitchFamily="34" charset="0"/>
                        </a:rPr>
                        <a:t>A Convolutional Neural Network-Based Architecture for EMG Signal Classification</a:t>
                      </a:r>
                    </a:p>
                  </a:txBody>
                  <a:tcPr anchor="ctr"/>
                </a:tc>
                <a:tc>
                  <a:txBody>
                    <a:bodyPr/>
                    <a:lstStyle/>
                    <a:p>
                      <a:pPr marL="342900" indent="-342900" algn="l">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Proposes a featureless CNN for automatic EMG signal classification in wrist and finger motions.</a:t>
                      </a:r>
                    </a:p>
                    <a:p>
                      <a:pPr marL="342900" indent="-342900" algn="l">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Shows effectiveness without pre-selected features, with applications in prostheses and rehabilitation.</a:t>
                      </a:r>
                    </a:p>
                    <a:p>
                      <a:pPr marL="342900" indent="-342900" algn="l">
                        <a:buFont typeface="+mj-lt"/>
                        <a:buAutoNum type="arabicPeriod"/>
                      </a:pPr>
                      <a:r>
                        <a:rPr lang="en-US" sz="1600" b="0" i="0" kern="1200" dirty="0">
                          <a:solidFill>
                            <a:schemeClr val="dk1"/>
                          </a:solidFill>
                          <a:effectLst/>
                          <a:latin typeface="Arial" panose="020B0604020202020204" pitchFamily="34" charset="0"/>
                          <a:ea typeface="+mn-ea"/>
                          <a:cs typeface="Arial" panose="020B0604020202020204" pitchFamily="34" charset="0"/>
                        </a:rPr>
                        <a:t>Evaluated on Ninapro Database 2 with 40 subjects and 49 motions. </a:t>
                      </a:r>
                      <a:r>
                        <a:rPr lang="en-US" sz="1600" b="1" i="0" kern="1200" dirty="0">
                          <a:solidFill>
                            <a:schemeClr val="dk1"/>
                          </a:solidFill>
                          <a:effectLst/>
                          <a:latin typeface="Arial" panose="020B0604020202020204" pitchFamily="34" charset="0"/>
                          <a:ea typeface="+mn-ea"/>
                          <a:cs typeface="Arial" panose="020B0604020202020204" pitchFamily="34" charset="0"/>
                        </a:rPr>
                        <a:t>[5]</a:t>
                      </a:r>
                      <a:endParaRPr lang="en-US" sz="1800" b="0" i="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4056722177"/>
                  </a:ext>
                </a:extLst>
              </a:tr>
              <a:tr h="1915235">
                <a:tc>
                  <a:txBody>
                    <a:bodyPr/>
                    <a:lstStyle/>
                    <a:p>
                      <a:pPr algn="ctr"/>
                      <a:r>
                        <a:rPr lang="en-IN" sz="1600" b="1" dirty="0">
                          <a:latin typeface="Arial" panose="020B0604020202020204" pitchFamily="34" charset="0"/>
                          <a:cs typeface="Arial" panose="020B0604020202020204" pitchFamily="34" charset="0"/>
                        </a:rPr>
                        <a:t>5</a:t>
                      </a:r>
                    </a:p>
                  </a:txBody>
                  <a:tcPr anchor="ctr"/>
                </a:tc>
                <a:tc>
                  <a:txBody>
                    <a:bodyPr/>
                    <a:lstStyle/>
                    <a:p>
                      <a:pPr marL="342900" indent="-342900" algn="l">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Lobov S.</a:t>
                      </a:r>
                    </a:p>
                    <a:p>
                      <a:pPr marL="342900" indent="-342900" algn="l">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Krilova N.</a:t>
                      </a:r>
                    </a:p>
                    <a:p>
                      <a:pPr marL="342900" indent="-342900" algn="l">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Kastalskiy I.</a:t>
                      </a:r>
                    </a:p>
                    <a:p>
                      <a:pPr marL="342900" indent="-342900" algn="l">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Kazantsev V.</a:t>
                      </a:r>
                    </a:p>
                    <a:p>
                      <a:pPr marL="342900" indent="-342900" algn="l">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Makarov V.A.</a:t>
                      </a:r>
                    </a:p>
                  </a:txBody>
                  <a:tcPr anchor="ctr"/>
                </a:tc>
                <a:tc>
                  <a:txBody>
                    <a:bodyPr/>
                    <a:lstStyle/>
                    <a:p>
                      <a:pPr algn="ctr"/>
                      <a:r>
                        <a:rPr lang="en-US" sz="1400" dirty="0">
                          <a:latin typeface="Arial" panose="020B0604020202020204" pitchFamily="34" charset="0"/>
                          <a:cs typeface="Arial" panose="020B0604020202020204" pitchFamily="34" charset="0"/>
                        </a:rPr>
                        <a:t>Latent Factors Limiting the Performance of sEMG-Interfaces. Sensors</a:t>
                      </a:r>
                      <a:endParaRPr lang="en-IN" sz="1400" dirty="0">
                        <a:latin typeface="Arial" panose="020B0604020202020204" pitchFamily="34" charset="0"/>
                        <a:cs typeface="Arial" panose="020B0604020202020204" pitchFamily="34" charset="0"/>
                      </a:endParaRPr>
                    </a:p>
                  </a:txBody>
                  <a:tcPr anchor="ctr"/>
                </a:tc>
                <a:tc>
                  <a:txBody>
                    <a:bodyPr/>
                    <a:lstStyle/>
                    <a:p>
                      <a:pPr marL="342900" indent="-342900" algn="just">
                        <a:buFont typeface="+mj-lt"/>
                        <a:buAutoNum type="arabicPeriod"/>
                      </a:pPr>
                      <a:r>
                        <a:rPr lang="en-US" sz="1600" b="0" i="0" kern="1200" dirty="0">
                          <a:solidFill>
                            <a:schemeClr val="tx1"/>
                          </a:solidFill>
                          <a:effectLst/>
                          <a:latin typeface="Arial" panose="020B0604020202020204" pitchFamily="34" charset="0"/>
                          <a:ea typeface="+mn-ea"/>
                          <a:cs typeface="Arial" panose="020B0604020202020204" pitchFamily="34" charset="0"/>
                        </a:rPr>
                        <a:t>EMG Pattern Database contains raw EMG data recorded from MYO Thalamic bracelet on forearms of 36 subjects.</a:t>
                      </a:r>
                    </a:p>
                    <a:p>
                      <a:pPr marL="342900" indent="-342900" algn="just">
                        <a:buFont typeface="+mj-lt"/>
                        <a:buAutoNum type="arabicPeriod"/>
                      </a:pPr>
                      <a:r>
                        <a:rPr lang="en-US" sz="1600" b="0" i="0" kern="1200" dirty="0">
                          <a:solidFill>
                            <a:schemeClr val="tx1"/>
                          </a:solidFill>
                          <a:effectLst/>
                          <a:latin typeface="Arial" panose="020B0604020202020204" pitchFamily="34" charset="0"/>
                          <a:ea typeface="+mn-ea"/>
                          <a:cs typeface="Arial" panose="020B0604020202020204" pitchFamily="34" charset="0"/>
                        </a:rPr>
                        <a:t>Eight evenly spaced sensors on the forearm transmit myographic signals via Bluetooth to a PC.</a:t>
                      </a:r>
                    </a:p>
                    <a:p>
                      <a:pPr marL="342900" indent="-342900" algn="just">
                        <a:buFont typeface="+mj-lt"/>
                        <a:buAutoNum type="arabicPeriod"/>
                      </a:pPr>
                      <a:r>
                        <a:rPr lang="en-US" sz="1600" b="0" i="0" kern="1200" dirty="0">
                          <a:solidFill>
                            <a:schemeClr val="tx1"/>
                          </a:solidFill>
                          <a:effectLst/>
                          <a:latin typeface="Arial" panose="020B0604020202020204" pitchFamily="34" charset="0"/>
                          <a:ea typeface="+mn-ea"/>
                          <a:cs typeface="Arial" panose="020B0604020202020204" pitchFamily="34" charset="0"/>
                        </a:rPr>
                        <a:t>Dataset captures myographic signals during static hand gestures. </a:t>
                      </a:r>
                      <a:r>
                        <a:rPr lang="en-US" sz="1600" b="1" i="0" kern="1200" dirty="0">
                          <a:solidFill>
                            <a:schemeClr val="tx1"/>
                          </a:solidFill>
                          <a:effectLst/>
                          <a:latin typeface="Arial" panose="020B0604020202020204" pitchFamily="34" charset="0"/>
                          <a:ea typeface="+mn-ea"/>
                          <a:cs typeface="Arial" panose="020B0604020202020204" pitchFamily="34" charset="0"/>
                        </a:rPr>
                        <a:t>[3]</a:t>
                      </a:r>
                    </a:p>
                    <a:p>
                      <a:pPr marL="0" marR="0" algn="l">
                        <a:lnSpc>
                          <a:spcPct val="107000"/>
                        </a:lnSpc>
                        <a:spcBef>
                          <a:spcPts val="0"/>
                        </a:spcBef>
                        <a:spcAft>
                          <a:spcPts val="0"/>
                        </a:spcAft>
                      </a:pPr>
                      <a:r>
                        <a:rPr lang="en-US" sz="1400" b="0" i="0" kern="1200" dirty="0">
                          <a:solidFill>
                            <a:schemeClr val="dk1"/>
                          </a:solidFill>
                          <a:effectLst/>
                          <a:latin typeface="Arial" panose="020B0604020202020204" pitchFamily="34" charset="0"/>
                          <a:ea typeface="+mn-ea"/>
                          <a:cs typeface="Arial" panose="020B0604020202020204" pitchFamily="34" charset="0"/>
                        </a:rPr>
                        <a:t>.</a:t>
                      </a:r>
                      <a:endParaRPr lang="en-US" sz="1100" kern="100" dirty="0">
                        <a:effectLst/>
                        <a:latin typeface="Arial" panose="020B0604020202020204" pitchFamily="34" charset="0"/>
                        <a:ea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403956640"/>
                  </a:ext>
                </a:extLst>
              </a:tr>
            </a:tbl>
          </a:graphicData>
        </a:graphic>
      </p:graphicFrame>
    </p:spTree>
    <p:extLst>
      <p:ext uri="{BB962C8B-B14F-4D97-AF65-F5344CB8AC3E}">
        <p14:creationId xmlns:p14="http://schemas.microsoft.com/office/powerpoint/2010/main" val="833334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AACB9F7-69FF-B20F-68AD-8BB7DD7411E7}"/>
              </a:ext>
            </a:extLst>
          </p:cNvPr>
          <p:cNvSpPr txBox="1"/>
          <p:nvPr/>
        </p:nvSpPr>
        <p:spPr>
          <a:xfrm>
            <a:off x="1154955" y="826185"/>
            <a:ext cx="8963310" cy="726417"/>
          </a:xfrm>
          <a:prstGeom prst="rect">
            <a:avLst/>
          </a:prstGeom>
          <a:noFill/>
        </p:spPr>
        <p:txBody>
          <a:bodyPr wrap="square" rtlCol="0">
            <a:spAutoFit/>
          </a:bodyPr>
          <a:lstStyle/>
          <a:p>
            <a:pPr marL="0" indent="0">
              <a:lnSpc>
                <a:spcPts val="5468"/>
              </a:lnSpc>
              <a:buNone/>
            </a:pPr>
            <a:r>
              <a:rPr lang="en-US" sz="3600" b="1" dirty="0">
                <a:solidFill>
                  <a:schemeClr val="bg1"/>
                </a:solidFill>
                <a:latin typeface="Times New Roman" panose="02020603050405020304" pitchFamily="18" charset="0"/>
                <a:ea typeface="Unbounded" pitchFamily="34" charset="-122"/>
                <a:cs typeface="Times New Roman" panose="02020603050405020304" pitchFamily="18" charset="0"/>
              </a:rPr>
              <a:t>Objectives</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B4F5F0-0E57-2C90-BCB7-E042D262D433}"/>
              </a:ext>
            </a:extLst>
          </p:cNvPr>
          <p:cNvSpPr>
            <a:spLocks noGrp="1"/>
          </p:cNvSpPr>
          <p:nvPr>
            <p:ph idx="1"/>
          </p:nvPr>
        </p:nvSpPr>
        <p:spPr>
          <a:xfrm>
            <a:off x="1154955" y="2615515"/>
            <a:ext cx="9296736" cy="3416300"/>
          </a:xfrm>
        </p:spPr>
        <p:txBody>
          <a:bodyPr>
            <a:normAutofit/>
          </a:bodyPr>
          <a:lstStyle/>
          <a:p>
            <a:pPr>
              <a:buFont typeface="Wingdings" panose="05000000000000000000" pitchFamily="2" charset="2"/>
              <a:buChar char="q"/>
            </a:pPr>
            <a:r>
              <a:rPr lang="en-US" sz="2400" b="0" i="0" dirty="0">
                <a:solidFill>
                  <a:schemeClr val="tx1"/>
                </a:solidFill>
                <a:effectLst/>
                <a:latin typeface="Arial" panose="020B0604020202020204" pitchFamily="34" charset="0"/>
                <a:cs typeface="Arial" panose="020B0604020202020204" pitchFamily="34" charset="0"/>
              </a:rPr>
              <a:t>To design feature extraction technique </a:t>
            </a:r>
          </a:p>
          <a:p>
            <a:pPr marL="0" indent="0">
              <a:buNone/>
            </a:pPr>
            <a:endParaRPr lang="en-US" sz="2400" b="0" i="0" dirty="0">
              <a:solidFill>
                <a:schemeClr val="tx1"/>
              </a:solidFill>
              <a:effectLst/>
              <a:latin typeface="Arial" panose="020B0604020202020204" pitchFamily="34" charset="0"/>
              <a:cs typeface="Arial" panose="020B0604020202020204" pitchFamily="34" charset="0"/>
            </a:endParaRPr>
          </a:p>
          <a:p>
            <a:pPr>
              <a:buFont typeface="Wingdings" panose="05000000000000000000" pitchFamily="2" charset="2"/>
              <a:buChar char="q"/>
            </a:pPr>
            <a:r>
              <a:rPr lang="en-US" sz="2400" b="0" i="0" dirty="0">
                <a:solidFill>
                  <a:schemeClr val="tx1"/>
                </a:solidFill>
                <a:effectLst/>
                <a:latin typeface="Arial" panose="020B0604020202020204" pitchFamily="34" charset="0"/>
                <a:cs typeface="Arial" panose="020B0604020202020204" pitchFamily="34" charset="0"/>
              </a:rPr>
              <a:t>To develop a novel </a:t>
            </a:r>
            <a:r>
              <a:rPr lang="en-US" sz="2400" dirty="0">
                <a:solidFill>
                  <a:schemeClr val="tx1"/>
                </a:solidFill>
                <a:latin typeface="Arial" panose="020B0604020202020204" pitchFamily="34" charset="0"/>
                <a:cs typeface="Arial" panose="020B0604020202020204" pitchFamily="34" charset="0"/>
              </a:rPr>
              <a:t>CNN</a:t>
            </a:r>
            <a:r>
              <a:rPr lang="en-US" sz="2400" b="0" i="0" dirty="0">
                <a:solidFill>
                  <a:schemeClr val="tx1"/>
                </a:solidFill>
                <a:effectLst/>
                <a:latin typeface="Arial" panose="020B0604020202020204" pitchFamily="34" charset="0"/>
                <a:cs typeface="Arial" panose="020B0604020202020204" pitchFamily="34" charset="0"/>
              </a:rPr>
              <a:t> model for classification of sEMG signal</a:t>
            </a:r>
          </a:p>
          <a:p>
            <a:pPr>
              <a:buFont typeface="Wingdings" panose="05000000000000000000" pitchFamily="2" charset="2"/>
              <a:buChar char="q"/>
            </a:pPr>
            <a:endParaRPr lang="en-US" sz="2400"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q"/>
            </a:pPr>
            <a:r>
              <a:rPr lang="en-US" sz="2400" dirty="0">
                <a:solidFill>
                  <a:schemeClr val="tx1"/>
                </a:solidFill>
                <a:latin typeface="Arial" panose="020B0604020202020204" pitchFamily="34" charset="0"/>
                <a:cs typeface="Arial" panose="020B0604020202020204" pitchFamily="34" charset="0"/>
              </a:rPr>
              <a:t>To Increase the Accuracy of the Model</a:t>
            </a:r>
            <a:endParaRPr lang="en-US" sz="2400" b="0" i="0" dirty="0">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36482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4EE20-589A-68BC-9C4C-88E0823EFD46}"/>
              </a:ext>
            </a:extLst>
          </p:cNvPr>
          <p:cNvSpPr>
            <a:spLocks noGrp="1"/>
          </p:cNvSpPr>
          <p:nvPr>
            <p:ph type="title"/>
          </p:nvPr>
        </p:nvSpPr>
        <p:spPr>
          <a:xfrm>
            <a:off x="1056632" y="767190"/>
            <a:ext cx="9168917" cy="706964"/>
          </a:xfrm>
        </p:spPr>
        <p:txBody>
          <a:bodyPr/>
          <a:lstStyle/>
          <a:p>
            <a:r>
              <a:rPr lang="en-US" b="1" i="0" dirty="0">
                <a:solidFill>
                  <a:srgbClr val="F9F9F9"/>
                </a:solidFill>
                <a:effectLst/>
                <a:latin typeface="Times New Roman" panose="02020603050405020304" pitchFamily="18" charset="0"/>
                <a:cs typeface="Times New Roman" panose="02020603050405020304" pitchFamily="18" charset="0"/>
              </a:rPr>
              <a:t>Database Details</a:t>
            </a:r>
            <a:endParaRPr lang="en-US" dirty="0"/>
          </a:p>
        </p:txBody>
      </p:sp>
      <p:sp>
        <p:nvSpPr>
          <p:cNvPr id="3" name="Content Placeholder 2">
            <a:extLst>
              <a:ext uri="{FF2B5EF4-FFF2-40B4-BE49-F238E27FC236}">
                <a16:creationId xmlns:a16="http://schemas.microsoft.com/office/drawing/2014/main" id="{111F4967-B389-3965-0F98-8622A36E8C0A}"/>
              </a:ext>
            </a:extLst>
          </p:cNvPr>
          <p:cNvSpPr>
            <a:spLocks noGrp="1"/>
          </p:cNvSpPr>
          <p:nvPr>
            <p:ph idx="1"/>
          </p:nvPr>
        </p:nvSpPr>
        <p:spPr>
          <a:xfrm>
            <a:off x="486361" y="2377358"/>
            <a:ext cx="7900555" cy="3885790"/>
          </a:xfrm>
        </p:spPr>
        <p:txBody>
          <a:bodyPr>
            <a:normAutofit fontScale="92500" lnSpcReduction="20000"/>
          </a:bodyPr>
          <a:lstStyle/>
          <a:p>
            <a:pPr algn="just">
              <a:buFont typeface="Wingdings" panose="05000000000000000000" pitchFamily="2" charset="2"/>
              <a:buChar char="q"/>
            </a:pPr>
            <a:r>
              <a:rPr lang="en-US" b="1" i="0" dirty="0">
                <a:solidFill>
                  <a:schemeClr val="tx1"/>
                </a:solidFill>
                <a:effectLst/>
                <a:latin typeface="Times New Roman" panose="02020603050405020304" pitchFamily="18" charset="0"/>
                <a:cs typeface="Times New Roman" panose="02020603050405020304" pitchFamily="18" charset="0"/>
              </a:rPr>
              <a:t>Overview:</a:t>
            </a:r>
            <a:endParaRPr lang="en-US" b="0" i="0" dirty="0">
              <a:solidFill>
                <a:schemeClr val="tx1"/>
              </a:solidFill>
              <a:effectLst/>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Dataset of electromyographic (EMG) patterns from 36 subjects using MYO Thalmic bracelet [3] .</a:t>
            </a:r>
          </a:p>
          <a:p>
            <a:pPr lvl="1"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Captures static hand gestures (fist, wrist flexion/extension, radial/ulnar deviation, palm extension).</a:t>
            </a:r>
          </a:p>
          <a:p>
            <a:pPr lvl="1"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Each gesture held for 3 seconds, with 3-second pause between gestures.</a:t>
            </a:r>
          </a:p>
          <a:p>
            <a:pPr algn="just">
              <a:buFont typeface="Wingdings" panose="05000000000000000000" pitchFamily="2" charset="2"/>
              <a:buChar char="q"/>
            </a:pPr>
            <a:r>
              <a:rPr lang="en-US" b="1" i="0" dirty="0">
                <a:solidFill>
                  <a:schemeClr val="tx1"/>
                </a:solidFill>
                <a:effectLst/>
                <a:latin typeface="Arial" panose="020B0604020202020204" pitchFamily="34" charset="0"/>
                <a:cs typeface="Arial" panose="020B0604020202020204" pitchFamily="34" charset="0"/>
              </a:rPr>
              <a:t>Content:</a:t>
            </a:r>
            <a:endParaRPr lang="en-US" b="0" i="0" dirty="0">
              <a:solidFill>
                <a:schemeClr val="tx1"/>
              </a:solidFill>
              <a:effectLst/>
              <a:latin typeface="Arial" panose="020B0604020202020204" pitchFamily="34" charset="0"/>
              <a:cs typeface="Arial" panose="020B0604020202020204" pitchFamily="34" charset="0"/>
            </a:endParaRPr>
          </a:p>
          <a:p>
            <a:pPr lvl="1" algn="just">
              <a:buFont typeface="Arial" panose="020B0604020202020204" pitchFamily="34" charset="0"/>
              <a:buChar char="•"/>
            </a:pPr>
            <a:r>
              <a:rPr lang="en-US" b="0" i="0" dirty="0">
                <a:solidFill>
                  <a:schemeClr val="tx1"/>
                </a:solidFill>
                <a:effectLst/>
                <a:latin typeface="Arial" panose="020B0604020202020204" pitchFamily="34" charset="0"/>
                <a:cs typeface="Arial" panose="020B0604020202020204" pitchFamily="34" charset="0"/>
              </a:rPr>
              <a:t>11 columns per dataset file. Contains total 1048576 Signals data.</a:t>
            </a:r>
          </a:p>
          <a:p>
            <a:pPr lvl="1" algn="just">
              <a:buFont typeface="Arial" panose="020B0604020202020204" pitchFamily="34" charset="0"/>
              <a:buChar char="•"/>
            </a:pPr>
            <a:r>
              <a:rPr lang="en-US" b="0" i="0" dirty="0">
                <a:solidFill>
                  <a:schemeClr val="tx1"/>
                </a:solidFill>
                <a:effectLst/>
                <a:latin typeface="Arial" panose="020B0604020202020204" pitchFamily="34" charset="0"/>
                <a:cs typeface="Arial" panose="020B0604020202020204" pitchFamily="34" charset="0"/>
              </a:rPr>
              <a:t>Recorded using MYO Thalamic bracelet, a PC, and Bluetooth receiver.</a:t>
            </a:r>
          </a:p>
          <a:p>
            <a:pPr lvl="1" algn="just">
              <a:buFont typeface="Arial" panose="020B0604020202020204" pitchFamily="34" charset="0"/>
              <a:buChar char="•"/>
            </a:pPr>
            <a:r>
              <a:rPr lang="en-US" b="0" i="0" dirty="0">
                <a:solidFill>
                  <a:schemeClr val="tx1"/>
                </a:solidFill>
                <a:effectLst/>
                <a:latin typeface="Arial" panose="020B0604020202020204" pitchFamily="34" charset="0"/>
                <a:cs typeface="Arial" panose="020B0604020202020204" pitchFamily="34" charset="0"/>
              </a:rPr>
              <a:t>Bracelet equipped with eight sensors capturing myographic signals.</a:t>
            </a:r>
          </a:p>
          <a:p>
            <a:pPr algn="just">
              <a:buFont typeface="Wingdings" panose="05000000000000000000" pitchFamily="2" charset="2"/>
              <a:buChar char="q"/>
            </a:pPr>
            <a:r>
              <a:rPr lang="en-US" b="1" i="0" dirty="0">
                <a:solidFill>
                  <a:schemeClr val="tx1"/>
                </a:solidFill>
                <a:effectLst/>
                <a:latin typeface="Times New Roman" panose="02020603050405020304" pitchFamily="18" charset="0"/>
                <a:cs typeface="Times New Roman" panose="02020603050405020304" pitchFamily="18" charset="0"/>
              </a:rPr>
              <a:t>Data Acquisition:</a:t>
            </a:r>
            <a:endParaRPr lang="en-US" b="0" i="0" dirty="0">
              <a:solidFill>
                <a:schemeClr val="tx1"/>
              </a:solidFill>
              <a:effectLst/>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MYO Thalmic bracelet with 8 EMG sensors spaced around forearm.</a:t>
            </a:r>
          </a:p>
          <a:p>
            <a:pPr lvl="1"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Signals transmitted via Bluetooth to PC.</a:t>
            </a:r>
          </a:p>
          <a:p>
            <a:pPr marL="457200" lvl="1" indent="0" algn="just">
              <a:buNone/>
            </a:pPr>
            <a:endParaRPr lang="en-US" b="0" i="0" dirty="0">
              <a:solidFill>
                <a:schemeClr val="tx1"/>
              </a:solidFill>
              <a:effectLst/>
              <a:latin typeface="Times New Roman" panose="02020603050405020304" pitchFamily="18" charset="0"/>
              <a:cs typeface="Times New Roman" panose="02020603050405020304" pitchFamily="18" charset="0"/>
            </a:endParaRPr>
          </a:p>
        </p:txBody>
      </p:sp>
      <p:graphicFrame>
        <p:nvGraphicFramePr>
          <p:cNvPr id="4" name="Object 3">
            <a:extLst>
              <a:ext uri="{FF2B5EF4-FFF2-40B4-BE49-F238E27FC236}">
                <a16:creationId xmlns:a16="http://schemas.microsoft.com/office/drawing/2014/main" id="{8AA94E2B-670A-D6B9-6051-B828AA8ADD93}"/>
              </a:ext>
            </a:extLst>
          </p:cNvPr>
          <p:cNvGraphicFramePr>
            <a:graphicFrameLocks noChangeAspect="1"/>
          </p:cNvGraphicFramePr>
          <p:nvPr>
            <p:extLst>
              <p:ext uri="{D42A27DB-BD31-4B8C-83A1-F6EECF244321}">
                <p14:modId xmlns:p14="http://schemas.microsoft.com/office/powerpoint/2010/main" val="516227986"/>
              </p:ext>
            </p:extLst>
          </p:nvPr>
        </p:nvGraphicFramePr>
        <p:xfrm>
          <a:off x="8672513" y="2684463"/>
          <a:ext cx="3311525" cy="3808412"/>
        </p:xfrm>
        <a:graphic>
          <a:graphicData uri="http://schemas.openxmlformats.org/presentationml/2006/ole">
            <mc:AlternateContent xmlns:mc="http://schemas.openxmlformats.org/markup-compatibility/2006">
              <mc:Choice xmlns:v="urn:schemas-microsoft-com:vml" Requires="v">
                <p:oleObj name="Worksheet" r:id="rId2" imgW="2476535" imgH="1836523" progId="Excel.Sheet.12">
                  <p:embed/>
                </p:oleObj>
              </mc:Choice>
              <mc:Fallback>
                <p:oleObj name="Worksheet" r:id="rId2" imgW="2476535" imgH="1836523" progId="Excel.Sheet.12">
                  <p:embed/>
                  <p:pic>
                    <p:nvPicPr>
                      <p:cNvPr id="0" name=""/>
                      <p:cNvPicPr/>
                      <p:nvPr/>
                    </p:nvPicPr>
                    <p:blipFill>
                      <a:blip r:embed="rId3"/>
                      <a:stretch>
                        <a:fillRect/>
                      </a:stretch>
                    </p:blipFill>
                    <p:spPr>
                      <a:xfrm>
                        <a:off x="8672513" y="2684463"/>
                        <a:ext cx="3311525" cy="3808412"/>
                      </a:xfrm>
                      <a:prstGeom prst="rect">
                        <a:avLst/>
                      </a:prstGeom>
                    </p:spPr>
                  </p:pic>
                </p:oleObj>
              </mc:Fallback>
            </mc:AlternateContent>
          </a:graphicData>
        </a:graphic>
      </p:graphicFrame>
    </p:spTree>
    <p:extLst>
      <p:ext uri="{BB962C8B-B14F-4D97-AF65-F5344CB8AC3E}">
        <p14:creationId xmlns:p14="http://schemas.microsoft.com/office/powerpoint/2010/main" val="16287977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6105-1AA4-4B09-4768-DEE3044F8963}"/>
              </a:ext>
            </a:extLst>
          </p:cNvPr>
          <p:cNvSpPr>
            <a:spLocks noGrp="1"/>
          </p:cNvSpPr>
          <p:nvPr>
            <p:ph type="title"/>
          </p:nvPr>
        </p:nvSpPr>
        <p:spPr>
          <a:xfrm>
            <a:off x="886440" y="818175"/>
            <a:ext cx="8761413" cy="706964"/>
          </a:xfrm>
        </p:spPr>
        <p:txBody>
          <a:bodyPr/>
          <a:lstStyle/>
          <a:p>
            <a:r>
              <a:rPr lang="en-US" b="1" dirty="0">
                <a:latin typeface="Times New Roman" panose="02020603050405020304" pitchFamily="18" charset="0"/>
                <a:cs typeface="Times New Roman" panose="02020603050405020304" pitchFamily="18" charset="0"/>
              </a:rPr>
              <a:t>Dataset File Structure </a:t>
            </a:r>
          </a:p>
        </p:txBody>
      </p:sp>
      <p:sp>
        <p:nvSpPr>
          <p:cNvPr id="3" name="Content Placeholder 2">
            <a:extLst>
              <a:ext uri="{FF2B5EF4-FFF2-40B4-BE49-F238E27FC236}">
                <a16:creationId xmlns:a16="http://schemas.microsoft.com/office/drawing/2014/main" id="{02546810-FEF4-1401-4E44-46C88CA59DF5}"/>
              </a:ext>
            </a:extLst>
          </p:cNvPr>
          <p:cNvSpPr>
            <a:spLocks noGrp="1"/>
          </p:cNvSpPr>
          <p:nvPr>
            <p:ph idx="1"/>
          </p:nvPr>
        </p:nvSpPr>
        <p:spPr>
          <a:xfrm>
            <a:off x="569259" y="2145884"/>
            <a:ext cx="10939399" cy="4399935"/>
          </a:xfrm>
        </p:spPr>
        <p:txBody>
          <a:bodyPr>
            <a:noAutofit/>
          </a:bodyPr>
          <a:lstStyle/>
          <a:p>
            <a:pPr marL="0" indent="0" algn="just">
              <a:buNone/>
            </a:pPr>
            <a:r>
              <a:rPr lang="en-US" sz="1600" b="1" i="0" dirty="0">
                <a:solidFill>
                  <a:schemeClr val="tx1"/>
                </a:solidFill>
                <a:effectLst/>
                <a:latin typeface="Arial" panose="020B0604020202020204" pitchFamily="34" charset="0"/>
                <a:cs typeface="Arial" panose="020B0604020202020204" pitchFamily="34" charset="0"/>
              </a:rPr>
              <a:t>Data is organized in columns:</a:t>
            </a:r>
            <a:endParaRPr lang="en-US" sz="1600" b="0" i="0" dirty="0">
              <a:solidFill>
                <a:schemeClr val="tx1"/>
              </a:solidFill>
              <a:effectLst/>
              <a:latin typeface="Arial" panose="020B0604020202020204" pitchFamily="34" charset="0"/>
              <a:cs typeface="Arial" panose="020B0604020202020204" pitchFamily="34" charset="0"/>
            </a:endParaRPr>
          </a:p>
          <a:p>
            <a:pPr algn="just">
              <a:buFont typeface="+mj-lt"/>
              <a:buAutoNum type="arabicPeriod"/>
            </a:pPr>
            <a:r>
              <a:rPr lang="en-US" sz="1600" b="1" i="0" dirty="0">
                <a:solidFill>
                  <a:schemeClr val="tx1"/>
                </a:solidFill>
                <a:effectLst/>
                <a:latin typeface="Arial" panose="020B0604020202020204" pitchFamily="34" charset="0"/>
                <a:cs typeface="Arial" panose="020B0604020202020204" pitchFamily="34" charset="0"/>
              </a:rPr>
              <a:t>Time (ms):</a:t>
            </a:r>
            <a:r>
              <a:rPr lang="en-US" sz="1600" b="0" i="0" dirty="0">
                <a:solidFill>
                  <a:schemeClr val="tx1"/>
                </a:solidFill>
                <a:effectLst/>
                <a:latin typeface="Arial" panose="020B0604020202020204" pitchFamily="34" charset="0"/>
                <a:cs typeface="Arial" panose="020B0604020202020204" pitchFamily="34" charset="0"/>
              </a:rPr>
              <a:t> </a:t>
            </a:r>
            <a:r>
              <a:rPr lang="en-US" sz="1600" b="1" i="0" dirty="0">
                <a:solidFill>
                  <a:schemeClr val="tx1"/>
                </a:solidFill>
                <a:effectLst/>
                <a:latin typeface="Arial" panose="020B0604020202020204" pitchFamily="34" charset="0"/>
                <a:cs typeface="Arial" panose="020B0604020202020204" pitchFamily="34" charset="0"/>
              </a:rPr>
              <a:t>( 1 ) </a:t>
            </a:r>
            <a:r>
              <a:rPr lang="en-US" sz="1600" b="0" i="0" dirty="0">
                <a:solidFill>
                  <a:schemeClr val="tx1"/>
                </a:solidFill>
                <a:effectLst/>
                <a:latin typeface="Arial" panose="020B0604020202020204" pitchFamily="34" charset="0"/>
                <a:cs typeface="Arial" panose="020B0604020202020204" pitchFamily="34" charset="0"/>
              </a:rPr>
              <a:t>Records the timestamp of each data point in milliseconds.</a:t>
            </a:r>
          </a:p>
          <a:p>
            <a:pPr algn="just">
              <a:buFont typeface="+mj-lt"/>
              <a:buAutoNum type="arabicPeriod"/>
            </a:pPr>
            <a:r>
              <a:rPr lang="en-US" sz="1600" b="1" i="0" dirty="0">
                <a:solidFill>
                  <a:schemeClr val="tx1"/>
                </a:solidFill>
                <a:effectLst/>
                <a:latin typeface="Arial" panose="020B0604020202020204" pitchFamily="34" charset="0"/>
                <a:cs typeface="Arial" panose="020B0604020202020204" pitchFamily="34" charset="0"/>
              </a:rPr>
              <a:t>Channels  1-8 : (2- 9) </a:t>
            </a:r>
            <a:r>
              <a:rPr lang="en-US" sz="1600" b="0" i="0" dirty="0">
                <a:solidFill>
                  <a:schemeClr val="tx1"/>
                </a:solidFill>
                <a:effectLst/>
                <a:latin typeface="Arial" panose="020B0604020202020204" pitchFamily="34" charset="0"/>
                <a:cs typeface="Arial" panose="020B0604020202020204" pitchFamily="34" charset="0"/>
              </a:rPr>
              <a:t>Eight columns representing the raw EMG signals from each sensor on the MYO Thalmic 	  bracelet.</a:t>
            </a:r>
          </a:p>
          <a:p>
            <a:pPr algn="just">
              <a:buFont typeface="+mj-lt"/>
              <a:buAutoNum type="arabicPeriod"/>
            </a:pPr>
            <a:r>
              <a:rPr lang="en-US" sz="1600" b="1" i="0" dirty="0">
                <a:solidFill>
                  <a:schemeClr val="tx1"/>
                </a:solidFill>
                <a:effectLst/>
                <a:latin typeface="Arial" panose="020B0604020202020204" pitchFamily="34" charset="0"/>
                <a:cs typeface="Arial" panose="020B0604020202020204" pitchFamily="34" charset="0"/>
              </a:rPr>
              <a:t>Class:</a:t>
            </a:r>
            <a:r>
              <a:rPr lang="en-US" sz="1600" b="0" i="0" dirty="0">
                <a:solidFill>
                  <a:schemeClr val="tx1"/>
                </a:solidFill>
                <a:effectLst/>
                <a:latin typeface="Arial" panose="020B0604020202020204" pitchFamily="34" charset="0"/>
                <a:cs typeface="Arial" panose="020B0604020202020204" pitchFamily="34" charset="0"/>
              </a:rPr>
              <a:t> </a:t>
            </a:r>
            <a:r>
              <a:rPr lang="en-US" sz="1600" b="1" i="0" dirty="0">
                <a:solidFill>
                  <a:schemeClr val="tx1"/>
                </a:solidFill>
                <a:effectLst/>
                <a:latin typeface="Arial" panose="020B0604020202020204" pitchFamily="34" charset="0"/>
                <a:cs typeface="Arial" panose="020B0604020202020204" pitchFamily="34" charset="0"/>
              </a:rPr>
              <a:t>( 10 ) </a:t>
            </a:r>
            <a:r>
              <a:rPr lang="en-US" sz="1600" b="0" i="0" dirty="0">
                <a:solidFill>
                  <a:schemeClr val="tx1"/>
                </a:solidFill>
                <a:effectLst/>
                <a:latin typeface="Arial" panose="020B0604020202020204" pitchFamily="34" charset="0"/>
                <a:cs typeface="Arial" panose="020B0604020202020204" pitchFamily="34" charset="0"/>
              </a:rPr>
              <a:t>Indicates the gesture performed with the following categories:</a:t>
            </a:r>
          </a:p>
          <a:p>
            <a:pPr lvl="1" algn="just">
              <a:buFont typeface="Wingdings" panose="05000000000000000000" pitchFamily="2" charset="2"/>
              <a:buChar char="Ø"/>
            </a:pPr>
            <a:r>
              <a:rPr lang="en-US" b="0" i="0" dirty="0">
                <a:solidFill>
                  <a:schemeClr val="tx1"/>
                </a:solidFill>
                <a:effectLst/>
                <a:latin typeface="Arial" panose="020B0604020202020204" pitchFamily="34" charset="0"/>
                <a:cs typeface="Arial" panose="020B0604020202020204" pitchFamily="34" charset="0"/>
              </a:rPr>
              <a:t>0: Unmarked data (excluded from analysis)</a:t>
            </a:r>
          </a:p>
          <a:p>
            <a:pPr lvl="1" algn="just">
              <a:buFont typeface="Wingdings" panose="05000000000000000000" pitchFamily="2" charset="2"/>
              <a:buChar char="Ø"/>
            </a:pPr>
            <a:r>
              <a:rPr lang="en-US" b="0" i="0" dirty="0">
                <a:solidFill>
                  <a:schemeClr val="tx1"/>
                </a:solidFill>
                <a:effectLst/>
                <a:latin typeface="Arial" panose="020B0604020202020204" pitchFamily="34" charset="0"/>
                <a:cs typeface="Arial" panose="020B0604020202020204" pitchFamily="34" charset="0"/>
              </a:rPr>
              <a:t>1: Hand at rest</a:t>
            </a:r>
          </a:p>
          <a:p>
            <a:pPr lvl="1" algn="just">
              <a:buFont typeface="Wingdings" panose="05000000000000000000" pitchFamily="2" charset="2"/>
              <a:buChar char="Ø"/>
            </a:pPr>
            <a:r>
              <a:rPr lang="en-US" b="0" i="0" dirty="0">
                <a:solidFill>
                  <a:schemeClr val="tx1"/>
                </a:solidFill>
                <a:effectLst/>
                <a:latin typeface="Arial" panose="020B0604020202020204" pitchFamily="34" charset="0"/>
                <a:cs typeface="Arial" panose="020B0604020202020204" pitchFamily="34" charset="0"/>
              </a:rPr>
              <a:t>2: Hand clenched in a fist</a:t>
            </a:r>
          </a:p>
          <a:p>
            <a:pPr lvl="1" algn="just">
              <a:buFont typeface="Wingdings" panose="05000000000000000000" pitchFamily="2" charset="2"/>
              <a:buChar char="Ø"/>
            </a:pPr>
            <a:r>
              <a:rPr lang="en-US" b="0" i="0" dirty="0">
                <a:solidFill>
                  <a:schemeClr val="tx1"/>
                </a:solidFill>
                <a:effectLst/>
                <a:latin typeface="Arial" panose="020B0604020202020204" pitchFamily="34" charset="0"/>
                <a:cs typeface="Arial" panose="020B0604020202020204" pitchFamily="34" charset="0"/>
              </a:rPr>
              <a:t>3: Wrist flexion</a:t>
            </a:r>
          </a:p>
          <a:p>
            <a:pPr lvl="1" algn="just">
              <a:buFont typeface="Wingdings" panose="05000000000000000000" pitchFamily="2" charset="2"/>
              <a:buChar char="Ø"/>
            </a:pPr>
            <a:r>
              <a:rPr lang="en-US" b="0" i="0" dirty="0">
                <a:solidFill>
                  <a:schemeClr val="tx1"/>
                </a:solidFill>
                <a:effectLst/>
                <a:latin typeface="Arial" panose="020B0604020202020204" pitchFamily="34" charset="0"/>
                <a:cs typeface="Arial" panose="020B0604020202020204" pitchFamily="34" charset="0"/>
              </a:rPr>
              <a:t>4: Wrist extension</a:t>
            </a:r>
          </a:p>
          <a:p>
            <a:pPr lvl="1" algn="just">
              <a:buFont typeface="Wingdings" panose="05000000000000000000" pitchFamily="2" charset="2"/>
              <a:buChar char="Ø"/>
            </a:pPr>
            <a:r>
              <a:rPr lang="en-US" b="0" i="0" dirty="0">
                <a:solidFill>
                  <a:schemeClr val="tx1"/>
                </a:solidFill>
                <a:effectLst/>
                <a:latin typeface="Arial" panose="020B0604020202020204" pitchFamily="34" charset="0"/>
                <a:cs typeface="Arial" panose="020B0604020202020204" pitchFamily="34" charset="0"/>
              </a:rPr>
              <a:t>5: Radial deviation</a:t>
            </a:r>
          </a:p>
          <a:p>
            <a:pPr lvl="1" algn="just">
              <a:buFont typeface="Wingdings" panose="05000000000000000000" pitchFamily="2" charset="2"/>
              <a:buChar char="Ø"/>
            </a:pPr>
            <a:r>
              <a:rPr lang="en-US" b="0" i="0" dirty="0">
                <a:solidFill>
                  <a:schemeClr val="tx1"/>
                </a:solidFill>
                <a:effectLst/>
                <a:latin typeface="Arial" panose="020B0604020202020204" pitchFamily="34" charset="0"/>
                <a:cs typeface="Arial" panose="020B0604020202020204" pitchFamily="34" charset="0"/>
              </a:rPr>
              <a:t>6: Ulnar deviation</a:t>
            </a:r>
          </a:p>
          <a:p>
            <a:pPr algn="just">
              <a:buFont typeface="+mj-lt"/>
              <a:buAutoNum type="arabicPeriod"/>
            </a:pPr>
            <a:r>
              <a:rPr lang="en-US" sz="1600" b="1" i="0" dirty="0">
                <a:solidFill>
                  <a:schemeClr val="tx1"/>
                </a:solidFill>
                <a:effectLst/>
                <a:latin typeface="Arial" panose="020B0604020202020204" pitchFamily="34" charset="0"/>
                <a:cs typeface="Arial" panose="020B0604020202020204" pitchFamily="34" charset="0"/>
              </a:rPr>
              <a:t>Label:  ( 11) </a:t>
            </a:r>
            <a:r>
              <a:rPr lang="en-US" sz="1600" b="0" i="0" dirty="0">
                <a:solidFill>
                  <a:schemeClr val="tx1"/>
                </a:solidFill>
                <a:effectLst/>
                <a:latin typeface="Arial" panose="020B0604020202020204" pitchFamily="34" charset="0"/>
                <a:cs typeface="Arial" panose="020B0604020202020204" pitchFamily="34" charset="0"/>
              </a:rPr>
              <a:t> Identifies the subject group (1-9), each containing four subjects.</a:t>
            </a:r>
          </a:p>
          <a:p>
            <a:pPr algn="just"/>
            <a:endParaRPr lang="en-US" sz="1600" dirty="0">
              <a:solidFill>
                <a:schemeClr val="tx1"/>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79682C31-C018-E943-F5B4-E9E3D50B8F58}"/>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l="20472" t="4479" r="61402" b="57270"/>
          <a:stretch/>
        </p:blipFill>
        <p:spPr>
          <a:xfrm>
            <a:off x="8225652" y="4339498"/>
            <a:ext cx="1116000" cy="1332152"/>
          </a:xfrm>
          <a:prstGeom prst="rect">
            <a:avLst/>
          </a:prstGeom>
        </p:spPr>
      </p:pic>
      <p:pic>
        <p:nvPicPr>
          <p:cNvPr id="11" name="Picture 10">
            <a:extLst>
              <a:ext uri="{FF2B5EF4-FFF2-40B4-BE49-F238E27FC236}">
                <a16:creationId xmlns:a16="http://schemas.microsoft.com/office/drawing/2014/main" id="{4F8161C5-1FDF-C011-A9E7-307694A826A9}"/>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50000"/>
                    </a14:imgEffect>
                  </a14:imgLayer>
                </a14:imgProps>
              </a:ext>
            </a:extLst>
          </a:blip>
          <a:stretch>
            <a:fillRect/>
          </a:stretch>
        </p:blipFill>
        <p:spPr>
          <a:xfrm>
            <a:off x="4727147" y="4345855"/>
            <a:ext cx="1080000" cy="1340488"/>
          </a:xfrm>
          <a:prstGeom prst="rect">
            <a:avLst/>
          </a:prstGeom>
        </p:spPr>
      </p:pic>
      <p:pic>
        <p:nvPicPr>
          <p:cNvPr id="4" name="Picture 3">
            <a:extLst>
              <a:ext uri="{FF2B5EF4-FFF2-40B4-BE49-F238E27FC236}">
                <a16:creationId xmlns:a16="http://schemas.microsoft.com/office/drawing/2014/main" id="{79682C31-C018-E943-F5B4-E9E3D50B8F58}"/>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l="83912" t="4946" r="2" b="58947"/>
          <a:stretch/>
        </p:blipFill>
        <p:spPr>
          <a:xfrm>
            <a:off x="5895516" y="4345853"/>
            <a:ext cx="1080000" cy="1340487"/>
          </a:xfrm>
          <a:prstGeom prst="rect">
            <a:avLst/>
          </a:prstGeom>
        </p:spPr>
      </p:pic>
      <p:pic>
        <p:nvPicPr>
          <p:cNvPr id="5" name="Picture 4">
            <a:extLst>
              <a:ext uri="{FF2B5EF4-FFF2-40B4-BE49-F238E27FC236}">
                <a16:creationId xmlns:a16="http://schemas.microsoft.com/office/drawing/2014/main" id="{79682C31-C018-E943-F5B4-E9E3D50B8F58}"/>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l="61482" t="4478" r="20392" b="57271"/>
          <a:stretch/>
        </p:blipFill>
        <p:spPr>
          <a:xfrm>
            <a:off x="9439234" y="4345854"/>
            <a:ext cx="1116000" cy="1325796"/>
          </a:xfrm>
          <a:prstGeom prst="rect">
            <a:avLst/>
          </a:prstGeom>
        </p:spPr>
      </p:pic>
      <p:pic>
        <p:nvPicPr>
          <p:cNvPr id="6" name="Picture 5">
            <a:extLst>
              <a:ext uri="{FF2B5EF4-FFF2-40B4-BE49-F238E27FC236}">
                <a16:creationId xmlns:a16="http://schemas.microsoft.com/office/drawing/2014/main" id="{79682C31-C018-E943-F5B4-E9E3D50B8F58}"/>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l="41317" t="4478" r="41342" b="57271"/>
          <a:stretch/>
        </p:blipFill>
        <p:spPr>
          <a:xfrm>
            <a:off x="10652816" y="4345852"/>
            <a:ext cx="1116000" cy="1325798"/>
          </a:xfrm>
          <a:prstGeom prst="rect">
            <a:avLst/>
          </a:prstGeom>
        </p:spPr>
      </p:pic>
      <p:pic>
        <p:nvPicPr>
          <p:cNvPr id="7" name="Picture 6">
            <a:extLst>
              <a:ext uri="{FF2B5EF4-FFF2-40B4-BE49-F238E27FC236}">
                <a16:creationId xmlns:a16="http://schemas.microsoft.com/office/drawing/2014/main" id="{79682C31-C018-E943-F5B4-E9E3D50B8F58}"/>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l="1512" t="4479" r="81340" b="57270"/>
          <a:stretch/>
        </p:blipFill>
        <p:spPr>
          <a:xfrm>
            <a:off x="7057283" y="4342675"/>
            <a:ext cx="1080000" cy="1340487"/>
          </a:xfrm>
          <a:prstGeom prst="rect">
            <a:avLst/>
          </a:prstGeom>
        </p:spPr>
      </p:pic>
      <p:sp>
        <p:nvSpPr>
          <p:cNvPr id="8" name="TextBox 7">
            <a:extLst>
              <a:ext uri="{FF2B5EF4-FFF2-40B4-BE49-F238E27FC236}">
                <a16:creationId xmlns:a16="http://schemas.microsoft.com/office/drawing/2014/main" id="{00D0C9DA-933D-1CFF-316E-8CDBD43D71F1}"/>
              </a:ext>
            </a:extLst>
          </p:cNvPr>
          <p:cNvSpPr txBox="1"/>
          <p:nvPr/>
        </p:nvSpPr>
        <p:spPr>
          <a:xfrm>
            <a:off x="4828563" y="5759929"/>
            <a:ext cx="6794178"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  (1)			(2)		   (3)		(4)			(5)		    (6)</a:t>
            </a:r>
          </a:p>
        </p:txBody>
      </p:sp>
    </p:spTree>
    <p:extLst>
      <p:ext uri="{BB962C8B-B14F-4D97-AF65-F5344CB8AC3E}">
        <p14:creationId xmlns:p14="http://schemas.microsoft.com/office/powerpoint/2010/main" val="316413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E56A42-114D-8598-1095-AE26830D85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A308D2-1F3B-58A0-654E-10087566824E}"/>
              </a:ext>
            </a:extLst>
          </p:cNvPr>
          <p:cNvSpPr>
            <a:spLocks noGrp="1"/>
          </p:cNvSpPr>
          <p:nvPr>
            <p:ph type="title"/>
          </p:nvPr>
        </p:nvSpPr>
        <p:spPr>
          <a:xfrm>
            <a:off x="1014054" y="747526"/>
            <a:ext cx="8761413" cy="706964"/>
          </a:xfrm>
        </p:spPr>
        <p:txBody>
          <a:bodyPr/>
          <a:lstStyle/>
          <a:p>
            <a:r>
              <a:rPr lang="en-US" b="1" i="0" dirty="0">
                <a:solidFill>
                  <a:srgbClr val="F9F9F9"/>
                </a:solidFill>
                <a:effectLst/>
                <a:latin typeface="Times New Roman" panose="02020603050405020304" pitchFamily="18" charset="0"/>
                <a:cs typeface="Times New Roman" panose="02020603050405020304" pitchFamily="18" charset="0"/>
              </a:rPr>
              <a:t>Database Details</a:t>
            </a:r>
            <a:endParaRPr lang="en-US" dirty="0"/>
          </a:p>
        </p:txBody>
      </p:sp>
      <p:sp>
        <p:nvSpPr>
          <p:cNvPr id="7" name="Content Placeholder 6">
            <a:extLst>
              <a:ext uri="{FF2B5EF4-FFF2-40B4-BE49-F238E27FC236}">
                <a16:creationId xmlns:a16="http://schemas.microsoft.com/office/drawing/2014/main" id="{B294AEE0-3D60-AF00-40B4-4A006EF1C13C}"/>
              </a:ext>
            </a:extLst>
          </p:cNvPr>
          <p:cNvSpPr>
            <a:spLocks noGrp="1"/>
          </p:cNvSpPr>
          <p:nvPr>
            <p:ph idx="4294967295"/>
          </p:nvPr>
        </p:nvSpPr>
        <p:spPr>
          <a:xfrm>
            <a:off x="1014054" y="2419658"/>
            <a:ext cx="10912475" cy="6596063"/>
          </a:xfrm>
        </p:spPr>
        <p:txBody>
          <a:bodyPr>
            <a:normAutofit/>
          </a:bodyPr>
          <a:lstStyle/>
          <a:p>
            <a:pPr algn="l">
              <a:buFont typeface="Wingdings" panose="05000000000000000000" pitchFamily="2" charset="2"/>
              <a:buChar char="q"/>
            </a:pPr>
            <a:r>
              <a:rPr lang="en-US" sz="2000" b="1" i="0" dirty="0">
                <a:solidFill>
                  <a:schemeClr val="tx1"/>
                </a:solidFill>
                <a:effectLst/>
                <a:latin typeface="Arial" panose="020B0604020202020204" pitchFamily="34" charset="0"/>
                <a:cs typeface="Arial" panose="020B0604020202020204" pitchFamily="34" charset="0"/>
              </a:rPr>
              <a:t>Additional Information:</a:t>
            </a:r>
            <a:endParaRPr lang="en-US" sz="2000" b="0" i="0" dirty="0">
              <a:solidFill>
                <a:schemeClr val="tx1"/>
              </a:solidFill>
              <a:effectLst/>
              <a:latin typeface="Arial" panose="020B0604020202020204" pitchFamily="34" charset="0"/>
              <a:cs typeface="Arial" panose="020B0604020202020204" pitchFamily="34" charset="0"/>
            </a:endParaRPr>
          </a:p>
          <a:p>
            <a:pPr lvl="1">
              <a:buFont typeface="Arial" panose="020B0604020202020204" pitchFamily="34" charset="0"/>
              <a:buChar char="•"/>
            </a:pPr>
            <a:r>
              <a:rPr lang="en-US" sz="1800" b="0" i="0" dirty="0">
                <a:solidFill>
                  <a:schemeClr val="tx1"/>
                </a:solidFill>
                <a:effectLst/>
                <a:latin typeface="Arial" panose="020B0604020202020204" pitchFamily="34" charset="0"/>
                <a:cs typeface="Arial" panose="020B0604020202020204" pitchFamily="34" charset="0"/>
              </a:rPr>
              <a:t>"label" column added, indicating the subject who performed the experiment.</a:t>
            </a:r>
          </a:p>
          <a:p>
            <a:pPr lvl="1">
              <a:buFont typeface="Arial" panose="020B0604020202020204" pitchFamily="34" charset="0"/>
              <a:buChar char="•"/>
            </a:pPr>
            <a:r>
              <a:rPr lang="en-US" sz="1800" b="0" i="0" dirty="0">
                <a:solidFill>
                  <a:schemeClr val="tx1"/>
                </a:solidFill>
                <a:effectLst/>
                <a:latin typeface="Arial" panose="020B0604020202020204" pitchFamily="34" charset="0"/>
                <a:cs typeface="Arial" panose="020B0604020202020204" pitchFamily="34" charset="0"/>
              </a:rPr>
              <a:t>Total of 36 subjects, each performing 7 gestures twice.</a:t>
            </a:r>
          </a:p>
          <a:p>
            <a:pPr algn="l">
              <a:buFont typeface="Wingdings" panose="05000000000000000000" pitchFamily="2" charset="2"/>
              <a:buChar char="q"/>
            </a:pPr>
            <a:r>
              <a:rPr lang="en-US" sz="2000" b="1" i="0" dirty="0">
                <a:solidFill>
                  <a:schemeClr val="tx1"/>
                </a:solidFill>
                <a:effectLst/>
                <a:latin typeface="Arial" panose="020B0604020202020204" pitchFamily="34" charset="0"/>
                <a:cs typeface="Arial" panose="020B0604020202020204" pitchFamily="34" charset="0"/>
              </a:rPr>
              <a:t>Acknowledgements:</a:t>
            </a:r>
            <a:endParaRPr lang="en-US" sz="2000" b="0" i="0" dirty="0">
              <a:solidFill>
                <a:schemeClr val="tx1"/>
              </a:solidFill>
              <a:effectLst/>
              <a:latin typeface="Arial" panose="020B0604020202020204" pitchFamily="34" charset="0"/>
              <a:cs typeface="Arial" panose="020B0604020202020204" pitchFamily="34" charset="0"/>
            </a:endParaRPr>
          </a:p>
          <a:p>
            <a:pPr lvl="1">
              <a:buFont typeface="Arial" panose="020B0604020202020204" pitchFamily="34" charset="0"/>
              <a:buChar char="•"/>
            </a:pPr>
            <a:r>
              <a:rPr lang="en-US" sz="1800" b="0" i="0" dirty="0">
                <a:solidFill>
                  <a:schemeClr val="tx1"/>
                </a:solidFill>
                <a:effectLst/>
                <a:latin typeface="Arial" panose="020B0604020202020204" pitchFamily="34" charset="0"/>
                <a:cs typeface="Arial" panose="020B0604020202020204" pitchFamily="34" charset="0"/>
              </a:rPr>
              <a:t>Thanks to the UCI Machine Learning Repository and researchers for providing open data.</a:t>
            </a:r>
          </a:p>
          <a:p>
            <a:pPr algn="l">
              <a:buFont typeface="Wingdings" panose="05000000000000000000" pitchFamily="2" charset="2"/>
              <a:buChar char="q"/>
            </a:pPr>
            <a:r>
              <a:rPr lang="en-US" sz="2000" b="1" i="0" dirty="0">
                <a:solidFill>
                  <a:schemeClr val="tx1"/>
                </a:solidFill>
                <a:effectLst/>
                <a:latin typeface="Arial" panose="020B0604020202020204" pitchFamily="34" charset="0"/>
                <a:cs typeface="Arial" panose="020B0604020202020204" pitchFamily="34" charset="0"/>
              </a:rPr>
              <a:t>Relevant Paper:</a:t>
            </a:r>
            <a:endParaRPr lang="en-US" sz="2000" b="0" i="0" dirty="0">
              <a:solidFill>
                <a:schemeClr val="tx1"/>
              </a:solidFill>
              <a:effectLst/>
              <a:latin typeface="Arial" panose="020B0604020202020204" pitchFamily="34" charset="0"/>
              <a:cs typeface="Arial" panose="020B0604020202020204" pitchFamily="34" charset="0"/>
            </a:endParaRPr>
          </a:p>
          <a:p>
            <a:pPr lvl="1">
              <a:buFont typeface="Arial" panose="020B0604020202020204" pitchFamily="34" charset="0"/>
              <a:buChar char="•"/>
            </a:pPr>
            <a:r>
              <a:rPr lang="en-US" sz="1800" b="0" i="0" dirty="0">
                <a:solidFill>
                  <a:schemeClr val="tx1"/>
                </a:solidFill>
                <a:effectLst/>
                <a:latin typeface="Arial" panose="020B0604020202020204" pitchFamily="34" charset="0"/>
                <a:cs typeface="Arial" panose="020B0604020202020204" pitchFamily="34" charset="0"/>
              </a:rPr>
              <a:t>Title: "Latent Factors Limiting the Performance of sEMG-Interfaces."</a:t>
            </a:r>
          </a:p>
          <a:p>
            <a:pPr lvl="1">
              <a:buFont typeface="Arial" panose="020B0604020202020204" pitchFamily="34" charset="0"/>
              <a:buChar char="•"/>
            </a:pPr>
            <a:r>
              <a:rPr lang="en-US" sz="1800" b="0" i="0" dirty="0">
                <a:solidFill>
                  <a:schemeClr val="tx1"/>
                </a:solidFill>
                <a:effectLst/>
                <a:latin typeface="Arial" panose="020B0604020202020204" pitchFamily="34" charset="0"/>
                <a:cs typeface="Arial" panose="020B0604020202020204" pitchFamily="34" charset="0"/>
              </a:rPr>
              <a:t>Authors: Lobov S., Krilova N., Kastalskiy I., Kazantsev V., Makarov V.A.</a:t>
            </a:r>
          </a:p>
          <a:p>
            <a:pPr lvl="1">
              <a:buFont typeface="Arial" panose="020B0604020202020204" pitchFamily="34" charset="0"/>
              <a:buChar char="•"/>
            </a:pPr>
            <a:r>
              <a:rPr lang="en-US" sz="1800" b="0" i="0" dirty="0">
                <a:solidFill>
                  <a:schemeClr val="tx1"/>
                </a:solidFill>
                <a:effectLst/>
                <a:latin typeface="Arial" panose="020B0604020202020204" pitchFamily="34" charset="0"/>
                <a:cs typeface="Arial" panose="020B0604020202020204" pitchFamily="34" charset="0"/>
              </a:rPr>
              <a:t>Published in Sensors in 2018.</a:t>
            </a:r>
          </a:p>
          <a:p>
            <a:pPr lvl="1">
              <a:buFont typeface="Arial" panose="020B0604020202020204" pitchFamily="34" charset="0"/>
              <a:buChar char="•"/>
            </a:pPr>
            <a:r>
              <a:rPr lang="en-US" sz="1800" b="0" i="0" dirty="0">
                <a:solidFill>
                  <a:schemeClr val="tx1"/>
                </a:solidFill>
                <a:effectLst/>
                <a:latin typeface="Arial" panose="020B0604020202020204" pitchFamily="34" charset="0"/>
                <a:cs typeface="Arial" panose="020B0604020202020204" pitchFamily="34" charset="0"/>
              </a:rPr>
              <a:t>DOI: </a:t>
            </a:r>
            <a:r>
              <a:rPr lang="en-US" sz="1800" b="0" i="0" u="none" strike="noStrike" dirty="0">
                <a:solidFill>
                  <a:schemeClr val="tx1"/>
                </a:solidFill>
                <a:effectLst/>
                <a:latin typeface="Arial" panose="020B0604020202020204" pitchFamily="34" charset="0"/>
                <a:cs typeface="Arial" panose="020B0604020202020204" pitchFamily="34" charset="0"/>
              </a:rPr>
              <a:t>10.3390/s18041122</a:t>
            </a:r>
            <a:endParaRPr lang="en-US" sz="1800" b="0" i="0" dirty="0">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14913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{C14B5F77-BD4D-4A25-9631-39B40A5C10EB}tf02900722</Template>
  <TotalTime>1357</TotalTime>
  <Words>2433</Words>
  <Application>Microsoft Office PowerPoint</Application>
  <PresentationFormat>Widescreen</PresentationFormat>
  <Paragraphs>243</Paragraphs>
  <Slides>24</Slides>
  <Notes>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34" baseType="lpstr">
      <vt:lpstr>Arial</vt:lpstr>
      <vt:lpstr>BlinkMacSystemFont</vt:lpstr>
      <vt:lpstr>Calibri</vt:lpstr>
      <vt:lpstr>Century Gothic</vt:lpstr>
      <vt:lpstr>Söhne</vt:lpstr>
      <vt:lpstr>Times New Roman</vt:lpstr>
      <vt:lpstr>Wingdings</vt:lpstr>
      <vt:lpstr>Wingdings 3</vt:lpstr>
      <vt:lpstr>Ion Boardroom</vt:lpstr>
      <vt:lpstr>Worksheet</vt:lpstr>
      <vt:lpstr>SHRI SANT GAJANAN MAHARAJ COLLEGE OF ENGINEERING SHEGAON  Department Of Electronics and Telecommunication  Engineering</vt:lpstr>
      <vt:lpstr>Classification of EMG Signals Using Convolutional  Neural Networks </vt:lpstr>
      <vt:lpstr>PowerPoint Presentation</vt:lpstr>
      <vt:lpstr>PowerPoint Presentation</vt:lpstr>
      <vt:lpstr>PowerPoint Presentation</vt:lpstr>
      <vt:lpstr>PowerPoint Presentation</vt:lpstr>
      <vt:lpstr>Database Details</vt:lpstr>
      <vt:lpstr>Dataset File Structure </vt:lpstr>
      <vt:lpstr>Database Details</vt:lpstr>
      <vt:lpstr>What are EMG Signals?</vt:lpstr>
      <vt:lpstr>Applications of EMG signals</vt:lpstr>
      <vt:lpstr>PowerPoint Presentation</vt:lpstr>
      <vt:lpstr>Sliding Window Technique</vt:lpstr>
      <vt:lpstr>Fourier Transform Technique</vt:lpstr>
      <vt:lpstr>Architecture of the CNN model for EMG signal classification</vt:lpstr>
      <vt:lpstr>Architecture of CNN</vt:lpstr>
      <vt:lpstr>Block Diagram</vt:lpstr>
      <vt:lpstr>How CNNs Work for EMG Signals</vt:lpstr>
      <vt:lpstr>How CNNs Work for EMG Signals</vt:lpstr>
      <vt:lpstr>Performance Evaluation Metrics</vt:lpstr>
      <vt:lpstr>Results and Analysis</vt:lpstr>
      <vt:lpstr>Conclusion: Summary and Key Takeaways</vt:lpstr>
      <vt:lpstr>BIBLIOGRAPHY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SHRI SANT GAJANAN MAHARAJ COLLEGE OF ENGINEERING SHEGAON</dc:title>
  <dc:creator>kirti Raut</dc:creator>
  <cp:lastModifiedBy>ABHISHEK ATOLE</cp:lastModifiedBy>
  <cp:revision>29</cp:revision>
  <dcterms:created xsi:type="dcterms:W3CDTF">2024-02-08T17:25:38Z</dcterms:created>
  <dcterms:modified xsi:type="dcterms:W3CDTF">2024-02-24T07:07:08Z</dcterms:modified>
</cp:coreProperties>
</file>

<file path=docProps/thumbnail.jpeg>
</file>